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44"/>
  </p:notesMasterIdLst>
  <p:sldIdLst>
    <p:sldId id="258" r:id="rId3"/>
    <p:sldId id="256" r:id="rId4"/>
    <p:sldId id="302" r:id="rId5"/>
    <p:sldId id="259" r:id="rId6"/>
    <p:sldId id="285" r:id="rId7"/>
    <p:sldId id="298" r:id="rId8"/>
    <p:sldId id="260" r:id="rId9"/>
    <p:sldId id="262" r:id="rId10"/>
    <p:sldId id="261" r:id="rId11"/>
    <p:sldId id="263" r:id="rId12"/>
    <p:sldId id="283" r:id="rId13"/>
    <p:sldId id="284" r:id="rId14"/>
    <p:sldId id="264" r:id="rId15"/>
    <p:sldId id="265" r:id="rId16"/>
    <p:sldId id="266" r:id="rId17"/>
    <p:sldId id="267" r:id="rId18"/>
    <p:sldId id="269" r:id="rId19"/>
    <p:sldId id="268" r:id="rId20"/>
    <p:sldId id="270" r:id="rId21"/>
    <p:sldId id="271" r:id="rId22"/>
    <p:sldId id="272" r:id="rId23"/>
    <p:sldId id="274" r:id="rId24"/>
    <p:sldId id="276" r:id="rId25"/>
    <p:sldId id="281" r:id="rId26"/>
    <p:sldId id="282" r:id="rId27"/>
    <p:sldId id="277" r:id="rId28"/>
    <p:sldId id="279" r:id="rId29"/>
    <p:sldId id="280" r:id="rId30"/>
    <p:sldId id="299" r:id="rId31"/>
    <p:sldId id="300" r:id="rId32"/>
    <p:sldId id="286" r:id="rId33"/>
    <p:sldId id="293" r:id="rId34"/>
    <p:sldId id="296" r:id="rId35"/>
    <p:sldId id="294" r:id="rId36"/>
    <p:sldId id="295" r:id="rId37"/>
    <p:sldId id="297" r:id="rId38"/>
    <p:sldId id="287" r:id="rId39"/>
    <p:sldId id="292" r:id="rId40"/>
    <p:sldId id="288" r:id="rId41"/>
    <p:sldId id="301" r:id="rId42"/>
    <p:sldId id="291" r:id="rId43"/>
  </p:sldIdLst>
  <p:sldSz cx="12192000" cy="6858000"/>
  <p:notesSz cx="6858000" cy="9144000"/>
  <p:embeddedFontLst>
    <p:embeddedFont>
      <p:font typeface="야놀자 야체 R" panose="02020603020101020101" pitchFamily="18" charset="-127"/>
      <p:regular r:id="rId45"/>
    </p:embeddedFont>
    <p:embeddedFont>
      <p:font typeface="야놀자 야체 B" panose="02020603020101020101" pitchFamily="18" charset="-127"/>
      <p:bold r:id="rId46"/>
    </p:embeddedFont>
    <p:embeddedFont>
      <p:font typeface="나눔고딕 ExtraBold" panose="020D0904000000000000" pitchFamily="50" charset="-127"/>
      <p:bold r:id="rId47"/>
    </p:embeddedFont>
    <p:embeddedFont>
      <p:font typeface="맑은 고딕" panose="020B0503020000020004" pitchFamily="50" charset="-127"/>
      <p:regular r:id="rId48"/>
      <p:bold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9EAB"/>
    <a:srgbClr val="7CC6CF"/>
    <a:srgbClr val="CAE8EC"/>
    <a:srgbClr val="B6DFE4"/>
    <a:srgbClr val="ADDBE1"/>
    <a:srgbClr val="97D1D9"/>
    <a:srgbClr val="7F6B60"/>
    <a:srgbClr val="F58383"/>
    <a:srgbClr val="F365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34544" autoAdjust="0"/>
    <p:restoredTop sz="88820" autoAdjust="0"/>
  </p:normalViewPr>
  <p:slideViewPr>
    <p:cSldViewPr snapToGrid="0">
      <p:cViewPr>
        <p:scale>
          <a:sx n="60" d="100"/>
          <a:sy n="60" d="100"/>
        </p:scale>
        <p:origin x="-336" y="-1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3.fntdata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1.fntdata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4.fntdata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C28FA-A24F-4D6A-8B3F-05EB87C0C826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13A83F-A9D3-4692-AE16-9E073971D3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955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A83F-A9D3-4692-AE16-9E073971D39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5676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피피티에는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그림으로 표현되어있으니 말로 설명 </a:t>
            </a:r>
            <a:r>
              <a:rPr lang="ko-KR" altLang="en-US" dirty="0" err="1" smtClean="0"/>
              <a:t>해주시면됩니다</a:t>
            </a:r>
            <a:r>
              <a:rPr lang="en-US" altLang="ko-KR" dirty="0" smtClean="0"/>
              <a:t>!</a:t>
            </a:r>
          </a:p>
          <a:p>
            <a:r>
              <a:rPr lang="en-US" altLang="ko-KR" dirty="0" smtClean="0"/>
              <a:t>10 – 20 – give</a:t>
            </a:r>
            <a:r>
              <a:rPr lang="en-US" altLang="ko-KR" baseline="0" dirty="0" smtClean="0"/>
              <a:t> up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A83F-A9D3-4692-AE16-9E073971D39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176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피피티에는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그림으로 표현되어있으니 말로 설명 </a:t>
            </a:r>
            <a:r>
              <a:rPr lang="ko-KR" altLang="en-US" dirty="0" err="1" smtClean="0"/>
              <a:t>해주시면됩니다</a:t>
            </a:r>
            <a:r>
              <a:rPr lang="en-US" altLang="ko-KR" dirty="0" smtClean="0"/>
              <a:t>!</a:t>
            </a:r>
          </a:p>
          <a:p>
            <a:r>
              <a:rPr lang="en-US" altLang="ko-KR" dirty="0" smtClean="0"/>
              <a:t>10 – 20 –</a:t>
            </a:r>
            <a:r>
              <a:rPr lang="en-US" altLang="ko-KR" dirty="0" err="1" smtClean="0"/>
              <a:t>giveup</a:t>
            </a:r>
            <a:r>
              <a:rPr lang="en-US" altLang="ko-KR" baseline="0" dirty="0" smtClean="0"/>
              <a:t> (</a:t>
            </a:r>
            <a:r>
              <a:rPr lang="ko-KR" altLang="en-US" baseline="0" dirty="0" smtClean="0"/>
              <a:t>내가 </a:t>
            </a:r>
            <a:r>
              <a:rPr lang="en-US" altLang="ko-KR" baseline="0" dirty="0" smtClean="0"/>
              <a:t>10</a:t>
            </a:r>
            <a:r>
              <a:rPr lang="ko-KR" altLang="en-US" baseline="0" dirty="0" err="1" smtClean="0"/>
              <a:t>일때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A83F-A9D3-4692-AE16-9E073971D39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176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A83F-A9D3-4692-AE16-9E073971D39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1765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A83F-A9D3-4692-AE16-9E073971D39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176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A83F-A9D3-4692-AE16-9E073971D39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176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A83F-A9D3-4692-AE16-9E073971D39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176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기본흐름 </a:t>
            </a:r>
            <a:r>
              <a:rPr lang="en-US" altLang="ko-KR" dirty="0" smtClean="0"/>
              <a:t>play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1~8</a:t>
            </a:r>
            <a:r>
              <a:rPr lang="ko-KR" altLang="en-US" dirty="0" smtClean="0"/>
              <a:t>까지 같음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이것을 넣을</a:t>
            </a:r>
            <a:r>
              <a:rPr lang="ko-KR" altLang="en-US" baseline="0" dirty="0" smtClean="0"/>
              <a:t> 것인가 뺄 것인가</a:t>
            </a:r>
            <a:r>
              <a:rPr lang="en-US" altLang="ko-KR" baseline="0" dirty="0" smtClean="0"/>
              <a:t>? </a:t>
            </a:r>
            <a:r>
              <a:rPr lang="ko-KR" altLang="en-US" baseline="0" dirty="0" smtClean="0"/>
              <a:t>일단은 집어넣음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A83F-A9D3-4692-AE16-9E073971D39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176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A83F-A9D3-4692-AE16-9E073971D39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1765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A83F-A9D3-4692-AE16-9E073971D39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1765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기본흐름 </a:t>
            </a:r>
            <a:r>
              <a:rPr lang="en-US" altLang="ko-KR" dirty="0" smtClean="0"/>
              <a:t>play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1~8</a:t>
            </a:r>
            <a:r>
              <a:rPr lang="ko-KR" altLang="en-US" dirty="0" smtClean="0"/>
              <a:t>까지 같음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이것을 넣을</a:t>
            </a:r>
            <a:r>
              <a:rPr lang="ko-KR" altLang="en-US" baseline="0" dirty="0" smtClean="0"/>
              <a:t> 것인가 뺄 것인가</a:t>
            </a:r>
            <a:r>
              <a:rPr lang="en-US" altLang="ko-KR" baseline="0" dirty="0" smtClean="0"/>
              <a:t>? </a:t>
            </a:r>
            <a:r>
              <a:rPr lang="ko-KR" altLang="en-US" baseline="0" dirty="0" smtClean="0"/>
              <a:t>일단은 집어넣음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A83F-A9D3-4692-AE16-9E073971D39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176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A83F-A9D3-4692-AE16-9E073971D39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5676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요구사항 명세서에 있는 예외 흐름은 더 많은 점수를 걸 때지만 우리는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점 </a:t>
            </a:r>
            <a:r>
              <a:rPr lang="en-US" altLang="ko-KR" dirty="0" smtClean="0"/>
              <a:t>20</a:t>
            </a:r>
            <a:r>
              <a:rPr lang="ko-KR" altLang="en-US" dirty="0" smtClean="0"/>
              <a:t>점 </a:t>
            </a:r>
            <a:r>
              <a:rPr lang="en-US" altLang="ko-KR" dirty="0" smtClean="0"/>
              <a:t>30</a:t>
            </a:r>
            <a:r>
              <a:rPr lang="ko-KR" altLang="en-US" dirty="0" smtClean="0"/>
              <a:t>점으로 배팅점수를 제한해 놨기 때문에 예외 흐름이 사라졌다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그거에 대한 대책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A83F-A9D3-4692-AE16-9E073971D39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1765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분석 단계에서 생각한 분석 모델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A83F-A9D3-4692-AE16-9E073971D39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1765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설계할 때 만든 </a:t>
            </a:r>
            <a:r>
              <a:rPr lang="en-US" altLang="ko-KR" dirty="0" smtClean="0"/>
              <a:t>UI</a:t>
            </a:r>
            <a:r>
              <a:rPr lang="ko-KR" altLang="en-US" dirty="0" smtClean="0"/>
              <a:t>를 보여주고 그 다음 구현한 화면을 보여줌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글씨 먼저 나오고 이미지 나옴 </a:t>
            </a:r>
            <a:r>
              <a:rPr lang="en-US" altLang="ko-KR" dirty="0" smtClean="0"/>
              <a:t>(</a:t>
            </a:r>
            <a:r>
              <a:rPr lang="ko-KR" altLang="en-US" dirty="0" smtClean="0"/>
              <a:t>애니메이션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시작화면 </a:t>
            </a:r>
            <a:r>
              <a:rPr lang="en-US" altLang="ko-KR" dirty="0" smtClean="0"/>
              <a:t>=&gt; </a:t>
            </a:r>
            <a:r>
              <a:rPr lang="ko-KR" altLang="en-US" dirty="0" smtClean="0"/>
              <a:t>설계할 때 없었음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로그인화면 </a:t>
            </a:r>
            <a:r>
              <a:rPr lang="en-US" altLang="ko-KR" dirty="0" smtClean="0"/>
              <a:t>=&gt; </a:t>
            </a:r>
            <a:r>
              <a:rPr lang="ko-KR" altLang="en-US" dirty="0" smtClean="0"/>
              <a:t>설계할 때 없었음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메인화면</a:t>
            </a:r>
            <a:r>
              <a:rPr lang="ko-KR" altLang="en-US" dirty="0" smtClean="0"/>
              <a:t> </a:t>
            </a:r>
            <a:r>
              <a:rPr lang="en-US" altLang="ko-KR" dirty="0" smtClean="0"/>
              <a:t>=&gt; </a:t>
            </a:r>
            <a:r>
              <a:rPr lang="ko-KR" altLang="en-US" dirty="0" err="1" smtClean="0"/>
              <a:t>설계나오고</a:t>
            </a:r>
            <a:r>
              <a:rPr lang="ko-KR" altLang="en-US" dirty="0" smtClean="0"/>
              <a:t> 지금 화면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A83F-A9D3-4692-AE16-9E073971D39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1765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설계할 때 만든 </a:t>
            </a:r>
            <a:r>
              <a:rPr lang="en-US" altLang="ko-KR" dirty="0" smtClean="0"/>
              <a:t>UI</a:t>
            </a:r>
            <a:r>
              <a:rPr lang="ko-KR" altLang="en-US" dirty="0" smtClean="0"/>
              <a:t>를 보여주고 그 다음 구현한 화면을 보여줌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글씨 먼저 나오고 이미지 나옴 </a:t>
            </a:r>
            <a:r>
              <a:rPr lang="en-US" altLang="ko-KR" dirty="0" smtClean="0"/>
              <a:t>(</a:t>
            </a:r>
            <a:r>
              <a:rPr lang="ko-KR" altLang="en-US" dirty="0" smtClean="0"/>
              <a:t>애니메이션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HELP</a:t>
            </a:r>
            <a:r>
              <a:rPr lang="ko-KR" altLang="en-US" dirty="0" smtClean="0"/>
              <a:t>화면 </a:t>
            </a:r>
            <a:r>
              <a:rPr lang="en-US" altLang="ko-KR" dirty="0" smtClean="0"/>
              <a:t>=&gt; </a:t>
            </a:r>
            <a:r>
              <a:rPr lang="ko-KR" altLang="en-US" dirty="0" smtClean="0"/>
              <a:t>설계 때 없었음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랭킹화면 </a:t>
            </a:r>
            <a:r>
              <a:rPr lang="en-US" altLang="ko-KR" dirty="0" smtClean="0"/>
              <a:t>=&gt;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설계 </a:t>
            </a:r>
            <a:r>
              <a:rPr lang="en-US" altLang="ko-KR" baseline="0" dirty="0" smtClean="0"/>
              <a:t>-&gt; </a:t>
            </a:r>
            <a:r>
              <a:rPr lang="ko-KR" altLang="en-US" baseline="0" dirty="0" smtClean="0"/>
              <a:t>구현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A83F-A9D3-4692-AE16-9E073971D39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1765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설계할 때 만든 </a:t>
            </a:r>
            <a:r>
              <a:rPr lang="en-US" altLang="ko-KR" dirty="0" smtClean="0"/>
              <a:t>UI</a:t>
            </a:r>
            <a:r>
              <a:rPr lang="ko-KR" altLang="en-US" dirty="0" smtClean="0"/>
              <a:t>를 보여주고 그 다음 구현한 화면을 보여줌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글씨 먼저 나오고 이미지 나옴 </a:t>
            </a:r>
            <a:r>
              <a:rPr lang="en-US" altLang="ko-KR" dirty="0" smtClean="0"/>
              <a:t>(</a:t>
            </a:r>
            <a:r>
              <a:rPr lang="ko-KR" altLang="en-US" dirty="0" smtClean="0"/>
              <a:t>애니메이션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게임화면 </a:t>
            </a:r>
            <a:r>
              <a:rPr lang="en-US" altLang="ko-KR" dirty="0" smtClean="0"/>
              <a:t>: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설계 때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개 </a:t>
            </a:r>
            <a:r>
              <a:rPr lang="ko-KR" altLang="en-US" baseline="0" dirty="0" err="1" smtClean="0"/>
              <a:t>구현때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A83F-A9D3-4692-AE16-9E073971D39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1765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A83F-A9D3-4692-AE16-9E073971D39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1765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표현은 응용계층의 영향을 받지만 위로 올라가는 형태를</a:t>
            </a:r>
            <a:r>
              <a:rPr lang="en-US" altLang="ko-KR" sz="12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MVC</a:t>
            </a:r>
            <a:r>
              <a:rPr lang="ko-KR" altLang="ko-KR" sz="12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패턴은 나타낼 수 없기 때문에</a:t>
            </a:r>
            <a:r>
              <a:rPr lang="en-US" altLang="ko-KR" sz="12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Observer</a:t>
            </a:r>
            <a:r>
              <a:rPr lang="ko-KR" altLang="ko-KR" sz="12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패턴을 사용하여 인터페이스를 두고</a:t>
            </a:r>
            <a:r>
              <a:rPr lang="en-US" altLang="ko-KR" sz="12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update</a:t>
            </a:r>
            <a:r>
              <a:rPr lang="ko-KR" altLang="ko-KR" sz="12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를 받도록 하였다</a:t>
            </a:r>
            <a:r>
              <a:rPr lang="en-US" altLang="ko-KR" sz="12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A83F-A9D3-4692-AE16-9E073971D39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1765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A83F-A9D3-4692-AE16-9E073971D39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1765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A83F-A9D3-4692-AE16-9E073971D39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1765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A83F-A9D3-4692-AE16-9E073971D39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176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요구사항을 분석하기에 앞서 저희가 개발한</a:t>
            </a:r>
            <a:r>
              <a:rPr lang="en-US" altLang="ko-KR" dirty="0" smtClean="0"/>
              <a:t>(?)</a:t>
            </a:r>
            <a:r>
              <a:rPr lang="ko-KR" altLang="en-US" dirty="0" smtClean="0"/>
              <a:t> 인디언 포커라는 게임에 대해 간단히 설명하고 넘어가겠습니다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A83F-A9D3-4692-AE16-9E073971D39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1765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A83F-A9D3-4692-AE16-9E073971D39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1765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A83F-A9D3-4692-AE16-9E073971D39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1765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A83F-A9D3-4692-AE16-9E073971D39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1765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싱글톤</a:t>
            </a:r>
            <a:r>
              <a:rPr lang="ko-KR" altLang="en-US" dirty="0" smtClean="0"/>
              <a:t> 패턴 언급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A83F-A9D3-4692-AE16-9E073971D39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1765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A83F-A9D3-4692-AE16-9E073971D39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1765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A83F-A9D3-4692-AE16-9E073971D39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1765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A83F-A9D3-4692-AE16-9E073971D39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1765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A83F-A9D3-4692-AE16-9E073971D39C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1765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A83F-A9D3-4692-AE16-9E073971D39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1765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A83F-A9D3-4692-AE16-9E073971D39C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176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싱글톤</a:t>
            </a:r>
            <a:r>
              <a:rPr lang="ko-KR" altLang="en-US" dirty="0" smtClean="0"/>
              <a:t> 패턴은 서버에 존재하는 컨트롤러</a:t>
            </a:r>
            <a:r>
              <a:rPr lang="en-US" altLang="ko-KR" dirty="0" smtClean="0"/>
              <a:t>(</a:t>
            </a:r>
            <a:r>
              <a:rPr lang="ko-KR" altLang="en-US" dirty="0" smtClean="0"/>
              <a:t>인디언포커 클래스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A83F-A9D3-4692-AE16-9E073971D39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326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싱글톤</a:t>
            </a:r>
            <a:r>
              <a:rPr lang="ko-KR" altLang="en-US" dirty="0" smtClean="0"/>
              <a:t> 패턴은 서버에 존재하는 컨트롤러</a:t>
            </a:r>
            <a:r>
              <a:rPr lang="en-US" altLang="ko-KR" dirty="0" smtClean="0"/>
              <a:t>(</a:t>
            </a:r>
            <a:r>
              <a:rPr lang="ko-KR" altLang="en-US" dirty="0" smtClean="0"/>
              <a:t>인디언포커 클래스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A83F-A9D3-4692-AE16-9E073971D39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326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게임 룰에 관한 요구사항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A83F-A9D3-4692-AE16-9E073971D39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176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게임 룰에 관한 요구사항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A83F-A9D3-4692-AE16-9E073971D39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176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배팅 룰에 관한 요구사항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A83F-A9D3-4692-AE16-9E073971D39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176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피피티에는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그림으로 표현되어있으니 말로 설명 </a:t>
            </a:r>
            <a:r>
              <a:rPr lang="ko-KR" altLang="en-US" dirty="0" err="1" smtClean="0"/>
              <a:t>해주시면됩니다</a:t>
            </a:r>
            <a:r>
              <a:rPr lang="en-US" altLang="ko-KR" dirty="0" smtClean="0"/>
              <a:t>!</a:t>
            </a:r>
          </a:p>
          <a:p>
            <a:r>
              <a:rPr lang="en-US" altLang="ko-KR" dirty="0" smtClean="0"/>
              <a:t>10 – 20 – 20 </a:t>
            </a:r>
            <a:r>
              <a:rPr lang="ko-KR" altLang="en-US" dirty="0" smtClean="0"/>
              <a:t>배팅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A83F-A9D3-4692-AE16-9E073971D39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176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D6AC9-985E-444E-854B-BDE397B9F983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2B263-E3E6-454B-B0C5-C46DB03F91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363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D6AC9-985E-444E-854B-BDE397B9F983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2B263-E3E6-454B-B0C5-C46DB03F91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166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D6AC9-985E-444E-854B-BDE397B9F983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2B263-E3E6-454B-B0C5-C46DB03F91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677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D6AC9-985E-444E-854B-BDE397B9F98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2016-12-01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2B263-E3E6-454B-B0C5-C46DB03F91C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544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D6AC9-985E-444E-854B-BDE397B9F98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2016-12-01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2B263-E3E6-454B-B0C5-C46DB03F91C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4542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D6AC9-985E-444E-854B-BDE397B9F98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2016-12-01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2B263-E3E6-454B-B0C5-C46DB03F91C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766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D6AC9-985E-444E-854B-BDE397B9F98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2016-12-01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2B263-E3E6-454B-B0C5-C46DB03F91C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2069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D6AC9-985E-444E-854B-BDE397B9F98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2016-12-01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2B263-E3E6-454B-B0C5-C46DB03F91C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0575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D6AC9-985E-444E-854B-BDE397B9F98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2016-12-01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2B263-E3E6-454B-B0C5-C46DB03F91C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3498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D6AC9-985E-444E-854B-BDE397B9F98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2016-12-01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2B263-E3E6-454B-B0C5-C46DB03F91C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0006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D6AC9-985E-444E-854B-BDE397B9F98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2016-12-01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2B263-E3E6-454B-B0C5-C46DB03F91C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979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D6AC9-985E-444E-854B-BDE397B9F983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2B263-E3E6-454B-B0C5-C46DB03F91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0326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D6AC9-985E-444E-854B-BDE397B9F98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2016-12-01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2B263-E3E6-454B-B0C5-C46DB03F91C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8861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D6AC9-985E-444E-854B-BDE397B9F98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2016-12-01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2B263-E3E6-454B-B0C5-C46DB03F91C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5351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D6AC9-985E-444E-854B-BDE397B9F98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2016-12-01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2B263-E3E6-454B-B0C5-C46DB03F91C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853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D6AC9-985E-444E-854B-BDE397B9F983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2B263-E3E6-454B-B0C5-C46DB03F91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289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D6AC9-985E-444E-854B-BDE397B9F983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2B263-E3E6-454B-B0C5-C46DB03F91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713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D6AC9-985E-444E-854B-BDE397B9F983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2B263-E3E6-454B-B0C5-C46DB03F91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708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D6AC9-985E-444E-854B-BDE397B9F983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2B263-E3E6-454B-B0C5-C46DB03F91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544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D6AC9-985E-444E-854B-BDE397B9F983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2B263-E3E6-454B-B0C5-C46DB03F91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50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D6AC9-985E-444E-854B-BDE397B9F983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2B263-E3E6-454B-B0C5-C46DB03F91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676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D6AC9-985E-444E-854B-BDE397B9F983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2B263-E3E6-454B-B0C5-C46DB03F91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764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D6AC9-985E-444E-854B-BDE397B9F983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C2B263-E3E6-454B-B0C5-C46DB03F91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312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D6AC9-985E-444E-854B-BDE397B9F98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2016-12-01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C2B263-E3E6-454B-B0C5-C46DB03F91C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459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openDmnd">
          <a:fgClr>
            <a:srgbClr val="97D1D9"/>
          </a:fgClr>
          <a:bgClr>
            <a:srgbClr val="7CC6C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4640870" y="3737732"/>
            <a:ext cx="2543908" cy="3871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7CC6CF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소공 </a:t>
            </a:r>
            <a:r>
              <a:rPr lang="ko-KR" altLang="en-US" dirty="0" err="1" smtClean="0">
                <a:solidFill>
                  <a:srgbClr val="7CC6CF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프렌즈</a:t>
            </a:r>
            <a:endParaRPr lang="ko-KR" altLang="en-US" dirty="0">
              <a:solidFill>
                <a:srgbClr val="7CC6CF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94875" y="2668264"/>
            <a:ext cx="7244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Software </a:t>
            </a:r>
            <a:r>
              <a:rPr lang="en-US" altLang="ko-KR" sz="48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e</a:t>
            </a:r>
            <a:r>
              <a:rPr lang="en-US" altLang="ko-KR" sz="4800" b="1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ngineering</a:t>
            </a:r>
            <a:endParaRPr lang="ko-KR" altLang="en-US" sz="48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  <a:cs typeface="Aharoni" panose="02010803020104030203" pitchFamily="2" charset="-79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884462" y="3700452"/>
            <a:ext cx="756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ID :</a:t>
            </a:r>
            <a:endParaRPr lang="ko-KR" altLang="en-US" sz="24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  <a:cs typeface="Aharoni" panose="02010803020104030203" pitchFamily="2" charset="-79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4640870" y="4317868"/>
            <a:ext cx="2543908" cy="3871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7CC6CF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인디언 포커 게임 개발</a:t>
            </a:r>
            <a:endParaRPr lang="ko-KR" altLang="en-US" dirty="0">
              <a:solidFill>
                <a:srgbClr val="7CC6CF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884462" y="4280588"/>
            <a:ext cx="756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PW :</a:t>
            </a:r>
            <a:endParaRPr lang="ko-KR" altLang="en-US" sz="24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  <a:cs typeface="Aharoni" panose="02010803020104030203" pitchFamily="2" charset="-79"/>
            </a:endParaRPr>
          </a:p>
        </p:txBody>
      </p:sp>
      <p:sp>
        <p:nvSpPr>
          <p:cNvPr id="57" name="자유형 56"/>
          <p:cNvSpPr/>
          <p:nvPr/>
        </p:nvSpPr>
        <p:spPr>
          <a:xfrm>
            <a:off x="1754214" y="5603768"/>
            <a:ext cx="8792308" cy="1278782"/>
          </a:xfrm>
          <a:custGeom>
            <a:avLst/>
            <a:gdLst>
              <a:gd name="connsiteX0" fmla="*/ 330207 w 8792308"/>
              <a:gd name="connsiteY0" fmla="*/ 0 h 1278782"/>
              <a:gd name="connsiteX1" fmla="*/ 8462101 w 8792308"/>
              <a:gd name="connsiteY1" fmla="*/ 0 h 1278782"/>
              <a:gd name="connsiteX2" fmla="*/ 8792308 w 8792308"/>
              <a:gd name="connsiteY2" fmla="*/ 330207 h 1278782"/>
              <a:gd name="connsiteX3" fmla="*/ 8792308 w 8792308"/>
              <a:gd name="connsiteY3" fmla="*/ 1278782 h 1278782"/>
              <a:gd name="connsiteX4" fmla="*/ 0 w 8792308"/>
              <a:gd name="connsiteY4" fmla="*/ 1278782 h 1278782"/>
              <a:gd name="connsiteX5" fmla="*/ 0 w 8792308"/>
              <a:gd name="connsiteY5" fmla="*/ 330207 h 1278782"/>
              <a:gd name="connsiteX6" fmla="*/ 330207 w 8792308"/>
              <a:gd name="connsiteY6" fmla="*/ 0 h 1278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92308" h="1278782">
                <a:moveTo>
                  <a:pt x="330207" y="0"/>
                </a:moveTo>
                <a:lnTo>
                  <a:pt x="8462101" y="0"/>
                </a:lnTo>
                <a:cubicBezTo>
                  <a:pt x="8644469" y="0"/>
                  <a:pt x="8792308" y="147839"/>
                  <a:pt x="8792308" y="330207"/>
                </a:cubicBezTo>
                <a:lnTo>
                  <a:pt x="8792308" y="1278782"/>
                </a:lnTo>
                <a:lnTo>
                  <a:pt x="0" y="1278782"/>
                </a:lnTo>
                <a:lnTo>
                  <a:pt x="0" y="330207"/>
                </a:lnTo>
                <a:cubicBezTo>
                  <a:pt x="0" y="147839"/>
                  <a:pt x="147839" y="0"/>
                  <a:pt x="3302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55600" dist="139700" dir="18900000" algn="bl" rotWithShape="0">
              <a:prstClr val="black">
                <a:alpha val="22000"/>
              </a:prstClr>
            </a:outerShdw>
          </a:effectLst>
          <a:scene3d>
            <a:camera prst="orthographicFront"/>
            <a:lightRig rig="threePt" dir="t"/>
          </a:scene3d>
          <a:sp3d>
            <a:bevelT w="190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2228367" y="5981949"/>
            <a:ext cx="577135" cy="577135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508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rgbClr val="7CC6CF"/>
                </a:solidFill>
              </a:rPr>
              <a:t>S</a:t>
            </a:r>
            <a:endParaRPr lang="ko-KR" altLang="en-US" sz="2400" b="1" dirty="0">
              <a:solidFill>
                <a:srgbClr val="7CC6CF"/>
              </a:solidFill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2911590" y="5981949"/>
            <a:ext cx="577135" cy="577135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508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rgbClr val="7CC6CF"/>
                </a:solidFill>
              </a:rPr>
              <a:t>O</a:t>
            </a:r>
            <a:endParaRPr lang="ko-KR" altLang="en-US" sz="2400" b="1" dirty="0">
              <a:solidFill>
                <a:srgbClr val="7CC6CF"/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3594813" y="5981949"/>
            <a:ext cx="577135" cy="577135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508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rgbClr val="7CC6CF"/>
                </a:solidFill>
              </a:rPr>
              <a:t>F</a:t>
            </a:r>
            <a:endParaRPr lang="ko-KR" altLang="en-US" sz="2400" b="1" dirty="0">
              <a:solidFill>
                <a:srgbClr val="7CC6CF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4292524" y="5974687"/>
            <a:ext cx="577135" cy="577135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508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7CC6CF"/>
                </a:solidFill>
              </a:rPr>
              <a:t>T</a:t>
            </a:r>
            <a:endParaRPr lang="ko-KR" altLang="en-US" sz="2400" b="1" dirty="0">
              <a:solidFill>
                <a:srgbClr val="7CC6CF"/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5006480" y="5977506"/>
            <a:ext cx="577135" cy="577135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508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rgbClr val="7CC6CF"/>
                </a:solidFill>
              </a:rPr>
              <a:t>W</a:t>
            </a:r>
            <a:endParaRPr lang="ko-KR" altLang="en-US" sz="2400" b="1" dirty="0">
              <a:solidFill>
                <a:srgbClr val="7CC6CF"/>
              </a:solidFill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5689703" y="5977506"/>
            <a:ext cx="577135" cy="577135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508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rgbClr val="7CC6CF"/>
                </a:solidFill>
              </a:rPr>
              <a:t>A</a:t>
            </a:r>
            <a:endParaRPr lang="ko-KR" altLang="en-US" sz="2400" b="1" dirty="0">
              <a:solidFill>
                <a:srgbClr val="7CC6CF"/>
              </a:solidFill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6372926" y="5977506"/>
            <a:ext cx="577135" cy="577135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508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rgbClr val="7CC6CF"/>
                </a:solidFill>
              </a:rPr>
              <a:t>R</a:t>
            </a:r>
            <a:endParaRPr lang="ko-KR" altLang="en-US" sz="2400" b="1" dirty="0">
              <a:solidFill>
                <a:srgbClr val="7CC6CF"/>
              </a:solidFill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7056149" y="5977506"/>
            <a:ext cx="577135" cy="577135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508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rgbClr val="7CC6CF"/>
                </a:solidFill>
              </a:rPr>
              <a:t>E</a:t>
            </a:r>
            <a:endParaRPr lang="ko-KR" altLang="en-US" sz="2400" b="1" dirty="0">
              <a:solidFill>
                <a:srgbClr val="7CC6CF"/>
              </a:solidFill>
            </a:endParaRPr>
          </a:p>
        </p:txBody>
      </p:sp>
      <p:sp>
        <p:nvSpPr>
          <p:cNvPr id="73" name="자유형 72"/>
          <p:cNvSpPr/>
          <p:nvPr/>
        </p:nvSpPr>
        <p:spPr>
          <a:xfrm rot="16200000">
            <a:off x="6934542" y="2468681"/>
            <a:ext cx="5603767" cy="666405"/>
          </a:xfrm>
          <a:custGeom>
            <a:avLst/>
            <a:gdLst>
              <a:gd name="connsiteX0" fmla="*/ 5574548 w 5574548"/>
              <a:gd name="connsiteY0" fmla="*/ 264034 h 666405"/>
              <a:gd name="connsiteX1" fmla="*/ 5574548 w 5574548"/>
              <a:gd name="connsiteY1" fmla="*/ 426743 h 666405"/>
              <a:gd name="connsiteX2" fmla="*/ 5452679 w 5574548"/>
              <a:gd name="connsiteY2" fmla="*/ 480248 h 666405"/>
              <a:gd name="connsiteX3" fmla="*/ 131292 w 5574548"/>
              <a:gd name="connsiteY3" fmla="*/ 324496 h 666405"/>
              <a:gd name="connsiteX4" fmla="*/ 0 w 5574548"/>
              <a:gd name="connsiteY4" fmla="*/ 382138 h 666405"/>
              <a:gd name="connsiteX5" fmla="*/ 0 w 5574548"/>
              <a:gd name="connsiteY5" fmla="*/ 264034 h 666405"/>
              <a:gd name="connsiteX6" fmla="*/ 5574548 w 5574548"/>
              <a:gd name="connsiteY6" fmla="*/ 264034 h 66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74548" h="666405">
                <a:moveTo>
                  <a:pt x="5574548" y="264034"/>
                </a:moveTo>
                <a:lnTo>
                  <a:pt x="5574548" y="426743"/>
                </a:lnTo>
                <a:lnTo>
                  <a:pt x="5452679" y="480248"/>
                </a:lnTo>
                <a:cubicBezTo>
                  <a:pt x="3678883" y="1181969"/>
                  <a:pt x="1905088" y="-377226"/>
                  <a:pt x="131292" y="324496"/>
                </a:cubicBezTo>
                <a:lnTo>
                  <a:pt x="0" y="382138"/>
                </a:lnTo>
                <a:lnTo>
                  <a:pt x="0" y="264034"/>
                </a:lnTo>
                <a:cubicBezTo>
                  <a:pt x="1858183" y="-650605"/>
                  <a:pt x="3716365" y="1178672"/>
                  <a:pt x="5574548" y="2640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h="444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모서리가 둥근 직사각형 74"/>
          <p:cNvSpPr/>
          <p:nvPr/>
        </p:nvSpPr>
        <p:spPr>
          <a:xfrm>
            <a:off x="8161385" y="5977505"/>
            <a:ext cx="577135" cy="577135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508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7CC6CF"/>
                </a:solidFill>
              </a:rPr>
              <a:t>소</a:t>
            </a:r>
            <a:endParaRPr lang="ko-KR" altLang="en-US" sz="2400" b="1" dirty="0">
              <a:solidFill>
                <a:srgbClr val="7CC6CF"/>
              </a:solidFill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9562982" y="5977505"/>
            <a:ext cx="577135" cy="577135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508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>
                <a:solidFill>
                  <a:srgbClr val="7CC6CF"/>
                </a:solidFill>
              </a:rPr>
              <a:t>프렌즈</a:t>
            </a:r>
            <a:endParaRPr lang="ko-KR" altLang="en-US" sz="800" b="1" dirty="0">
              <a:solidFill>
                <a:srgbClr val="7CC6CF"/>
              </a:solidFill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8872253" y="5977505"/>
            <a:ext cx="577135" cy="577135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508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7CC6CF"/>
                </a:solidFill>
              </a:rPr>
              <a:t>공</a:t>
            </a:r>
            <a:endParaRPr lang="ko-KR" altLang="en-US" sz="2400" b="1" dirty="0">
              <a:solidFill>
                <a:srgbClr val="7CC6CF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863338" y="3816181"/>
            <a:ext cx="36000" cy="2576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2" name="그룹 81"/>
          <p:cNvGrpSpPr/>
          <p:nvPr/>
        </p:nvGrpSpPr>
        <p:grpSpPr>
          <a:xfrm>
            <a:off x="7376556" y="3732016"/>
            <a:ext cx="967242" cy="967242"/>
            <a:chOff x="7763908" y="3737732"/>
            <a:chExt cx="967242" cy="967242"/>
          </a:xfrm>
        </p:grpSpPr>
        <p:sp>
          <p:nvSpPr>
            <p:cNvPr id="80" name="모서리가 둥근 직사각형 79"/>
            <p:cNvSpPr/>
            <p:nvPr/>
          </p:nvSpPr>
          <p:spPr>
            <a:xfrm>
              <a:off x="7763908" y="3737732"/>
              <a:ext cx="967242" cy="967242"/>
            </a:xfrm>
            <a:prstGeom prst="roundRect">
              <a:avLst/>
            </a:prstGeom>
            <a:solidFill>
              <a:srgbClr val="7CC6C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763908" y="3936883"/>
              <a:ext cx="9672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  <a:cs typeface="Aharoni" panose="02010803020104030203" pitchFamily="2" charset="-79"/>
                </a:rPr>
                <a:t>Login</a:t>
              </a:r>
              <a:endParaRPr lang="ko-KR" altLang="en-US" sz="40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endParaRPr>
            </a:p>
          </p:txBody>
        </p:sp>
      </p:grpSp>
      <p:pic>
        <p:nvPicPr>
          <p:cNvPr id="1026" name="Picture 2" descr="C:\Users\yelmi\AndroidStudioProjects\IP_ver3\app\src\main\res\drawable\car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285" y="1004324"/>
            <a:ext cx="2252021" cy="172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73833" y="4844514"/>
            <a:ext cx="6808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201215746 </a:t>
            </a:r>
            <a:r>
              <a:rPr lang="ko-KR" altLang="en-US" dirty="0" smtClean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주재민 </a:t>
            </a:r>
            <a:r>
              <a:rPr lang="en-US" altLang="ko-KR" dirty="0" smtClean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201411699 </a:t>
            </a:r>
            <a:r>
              <a:rPr lang="ko-KR" altLang="en-US" dirty="0" smtClean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김진주 </a:t>
            </a:r>
            <a:r>
              <a:rPr lang="en-US" altLang="ko-KR" dirty="0" smtClean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201411746 </a:t>
            </a:r>
            <a:r>
              <a:rPr lang="ko-KR" altLang="en-US" dirty="0" smtClean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윤지영 </a:t>
            </a:r>
            <a:r>
              <a:rPr lang="en-US" altLang="ko-KR" dirty="0" smtClean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201411754 </a:t>
            </a:r>
            <a:r>
              <a:rPr lang="ko-KR" altLang="en-US" dirty="0" smtClean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이수진 </a:t>
            </a:r>
            <a:r>
              <a:rPr lang="en-US" altLang="ko-KR" dirty="0" smtClean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201411780 </a:t>
            </a:r>
            <a:r>
              <a:rPr lang="ko-KR" altLang="en-US" dirty="0" smtClean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최예진</a:t>
            </a:r>
            <a:endParaRPr lang="ko-KR" altLang="en-US" dirty="0">
              <a:solidFill>
                <a:schemeClr val="bg1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45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37846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333522" y="284308"/>
            <a:ext cx="2543908" cy="3871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</a:rPr>
              <a:t>소프트웨어공학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35572" y="126375"/>
            <a:ext cx="4920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IndianPoker</a:t>
            </a:r>
            <a:r>
              <a:rPr lang="en-US" altLang="ko-KR" sz="3600" b="1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 presentation</a:t>
            </a:r>
            <a:endParaRPr lang="ko-KR" altLang="en-US" sz="36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11485090" y="364411"/>
            <a:ext cx="227037" cy="226899"/>
            <a:chOff x="2198" y="519"/>
            <a:chExt cx="3279" cy="3277"/>
          </a:xfrm>
          <a:solidFill>
            <a:srgbClr val="7F6B60"/>
          </a:solidFill>
        </p:grpSpPr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2198" y="519"/>
              <a:ext cx="2460" cy="2459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201" y="2520"/>
              <a:ext cx="1276" cy="1276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93176" y="144223"/>
            <a:ext cx="1154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로그인 </a:t>
            </a:r>
            <a:r>
              <a:rPr lang="en-US" altLang="ko-KR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: </a:t>
            </a:r>
            <a:r>
              <a:rPr lang="ko-KR" altLang="en-US" sz="800" dirty="0" err="1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소공프렌</a:t>
            </a:r>
            <a:r>
              <a:rPr lang="ko-KR" altLang="en-US" sz="800" dirty="0" err="1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즈</a:t>
            </a:r>
            <a:endParaRPr lang="ko-KR" altLang="en-US" sz="800" b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0" y="6813264"/>
            <a:ext cx="12192000" cy="45719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537804" y="1228923"/>
            <a:ext cx="2480214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요구사항 </a:t>
            </a: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&amp;</a:t>
            </a: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분석</a:t>
            </a: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79" name="Picture 2" descr="C:\Users\yelmi\AndroidStudioProjects\IP_ver3\app\src\main\res\drawable\c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092" y="90910"/>
            <a:ext cx="987280" cy="75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46089" y="2027536"/>
            <a:ext cx="3084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시나리오</a:t>
            </a:r>
            <a:endParaRPr lang="en-US" altLang="ko-KR" sz="2800" dirty="0" smtClean="0">
              <a:solidFill>
                <a:srgbClr val="3F9EAB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ko-KR" altLang="en-US" sz="20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동일한 점수를 배팅한 경우</a:t>
            </a:r>
            <a:endParaRPr lang="ko-KR" altLang="en-US" sz="20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6088" y="1450621"/>
            <a:ext cx="360000" cy="36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  <a:latin typeface="+mn-ea"/>
              </a:rPr>
              <a:t>2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0" y="937846"/>
            <a:ext cx="12192000" cy="339969"/>
          </a:xfrm>
          <a:prstGeom prst="rect">
            <a:avLst/>
          </a:prstGeom>
          <a:solidFill>
            <a:srgbClr val="7F6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프로젝트 소개 ｜ </a:t>
            </a:r>
            <a:r>
              <a:rPr lang="ko-KR" altLang="en-US" sz="1100" b="1" dirty="0"/>
              <a:t>요구사항 </a:t>
            </a:r>
            <a:r>
              <a:rPr lang="en-US" altLang="ko-KR" sz="1100" b="1" dirty="0"/>
              <a:t>&amp;</a:t>
            </a:r>
            <a:r>
              <a:rPr lang="ko-KR" altLang="en-US" sz="1100" b="1" dirty="0"/>
              <a:t> 분석 </a:t>
            </a:r>
            <a:r>
              <a:rPr lang="en-US" altLang="ko-KR" sz="1100" b="1" dirty="0"/>
              <a:t> </a:t>
            </a:r>
            <a:r>
              <a:rPr lang="ko-KR" altLang="en-US" sz="1100" dirty="0"/>
              <a:t>｜   설계</a:t>
            </a:r>
            <a:r>
              <a:rPr lang="en-US" altLang="ko-KR" sz="1100" dirty="0"/>
              <a:t>  </a:t>
            </a:r>
            <a:r>
              <a:rPr lang="ko-KR" altLang="en-US" sz="1100" dirty="0"/>
              <a:t>｜   구현</a:t>
            </a:r>
            <a:r>
              <a:rPr lang="en-US" altLang="ko-KR" sz="1100" dirty="0"/>
              <a:t>   </a:t>
            </a:r>
            <a:r>
              <a:rPr lang="ko-KR" altLang="en-US" sz="1100" dirty="0"/>
              <a:t>｜   </a:t>
            </a:r>
            <a:r>
              <a:rPr lang="ko-KR" altLang="en-US" sz="1100" dirty="0" err="1"/>
              <a:t>테스팅</a:t>
            </a:r>
            <a:endParaRPr lang="en-US" altLang="ko-KR" sz="1100" dirty="0"/>
          </a:p>
        </p:txBody>
      </p:sp>
      <p:pic>
        <p:nvPicPr>
          <p:cNvPr id="1027" name="Picture 3" descr="C:\Users\yelmi\Desktop\KakaoTalk_20161201_052036880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092" y="1277815"/>
            <a:ext cx="7199777" cy="551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23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37846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333522" y="284308"/>
            <a:ext cx="2543908" cy="3871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</a:rPr>
              <a:t>소프트웨어공학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35572" y="126375"/>
            <a:ext cx="4920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IndianPoker</a:t>
            </a:r>
            <a:r>
              <a:rPr lang="en-US" altLang="ko-KR" sz="3600" b="1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 presentation</a:t>
            </a:r>
            <a:endParaRPr lang="ko-KR" altLang="en-US" sz="36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11485090" y="364411"/>
            <a:ext cx="227037" cy="226899"/>
            <a:chOff x="2198" y="519"/>
            <a:chExt cx="3279" cy="3277"/>
          </a:xfrm>
          <a:solidFill>
            <a:srgbClr val="7F6B60"/>
          </a:solidFill>
        </p:grpSpPr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2198" y="519"/>
              <a:ext cx="2460" cy="2459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201" y="2520"/>
              <a:ext cx="1276" cy="1276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93176" y="144223"/>
            <a:ext cx="1154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로그인 </a:t>
            </a:r>
            <a:r>
              <a:rPr lang="en-US" altLang="ko-KR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: </a:t>
            </a:r>
            <a:r>
              <a:rPr lang="ko-KR" altLang="en-US" sz="800" dirty="0" err="1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소공프렌</a:t>
            </a:r>
            <a:r>
              <a:rPr lang="ko-KR" altLang="en-US" sz="800" dirty="0" err="1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즈</a:t>
            </a:r>
            <a:endParaRPr lang="ko-KR" altLang="en-US" sz="800" b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0" y="6813264"/>
            <a:ext cx="12192000" cy="45719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537804" y="1228923"/>
            <a:ext cx="2480214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요구사항 </a:t>
            </a: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&amp;</a:t>
            </a: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분석</a:t>
            </a: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79" name="Picture 2" descr="C:\Users\yelmi\AndroidStudioProjects\IP_ver3\app\src\main\res\drawable\c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092" y="90910"/>
            <a:ext cx="987280" cy="75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46089" y="2027536"/>
            <a:ext cx="293211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시나리오</a:t>
            </a:r>
            <a:endParaRPr lang="en-US" altLang="ko-KR" sz="2800" dirty="0" smtClean="0">
              <a:solidFill>
                <a:srgbClr val="3F9EAB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en-US" altLang="ko-KR" sz="20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Give up </a:t>
            </a:r>
            <a:r>
              <a:rPr lang="ko-KR" altLang="en-US" sz="20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한 경우</a:t>
            </a:r>
            <a:endParaRPr lang="ko-KR" altLang="en-US" sz="20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endParaRPr lang="ko-KR" altLang="en-US" sz="2800" dirty="0">
              <a:solidFill>
                <a:srgbClr val="3F9EAB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6088" y="1450621"/>
            <a:ext cx="360000" cy="36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  <a:latin typeface="+mn-ea"/>
              </a:rPr>
              <a:t>2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0" y="937846"/>
            <a:ext cx="12192000" cy="339969"/>
          </a:xfrm>
          <a:prstGeom prst="rect">
            <a:avLst/>
          </a:prstGeom>
          <a:solidFill>
            <a:srgbClr val="7F6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프로젝트 소개 ｜ </a:t>
            </a:r>
            <a:r>
              <a:rPr lang="ko-KR" altLang="en-US" sz="1100" b="1" dirty="0"/>
              <a:t>요구사항 </a:t>
            </a:r>
            <a:r>
              <a:rPr lang="en-US" altLang="ko-KR" sz="1100" b="1" dirty="0"/>
              <a:t>&amp;</a:t>
            </a:r>
            <a:r>
              <a:rPr lang="ko-KR" altLang="en-US" sz="1100" b="1" dirty="0"/>
              <a:t> 분석 </a:t>
            </a:r>
            <a:r>
              <a:rPr lang="en-US" altLang="ko-KR" sz="1100" b="1" dirty="0"/>
              <a:t> </a:t>
            </a:r>
            <a:r>
              <a:rPr lang="ko-KR" altLang="en-US" sz="1100" dirty="0"/>
              <a:t>｜   설계</a:t>
            </a:r>
            <a:r>
              <a:rPr lang="en-US" altLang="ko-KR" sz="1100" dirty="0"/>
              <a:t>  </a:t>
            </a:r>
            <a:r>
              <a:rPr lang="ko-KR" altLang="en-US" sz="1100" dirty="0"/>
              <a:t>｜   구현</a:t>
            </a:r>
            <a:r>
              <a:rPr lang="en-US" altLang="ko-KR" sz="1100" dirty="0"/>
              <a:t>   </a:t>
            </a:r>
            <a:r>
              <a:rPr lang="ko-KR" altLang="en-US" sz="1100" dirty="0"/>
              <a:t>｜   </a:t>
            </a:r>
            <a:r>
              <a:rPr lang="ko-KR" altLang="en-US" sz="1100" dirty="0" err="1"/>
              <a:t>테스팅</a:t>
            </a:r>
            <a:endParaRPr lang="en-US" altLang="ko-KR" sz="1100" dirty="0"/>
          </a:p>
        </p:txBody>
      </p:sp>
      <p:pic>
        <p:nvPicPr>
          <p:cNvPr id="2" name="Picture 2" descr="C:\Users\yelmi\Desktop\KakaoTalk_20161130_130325204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357" y="1277816"/>
            <a:ext cx="6834054" cy="552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501900" y="1277816"/>
            <a:ext cx="7391400" cy="55354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33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37846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333522" y="284308"/>
            <a:ext cx="2543908" cy="3871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</a:rPr>
              <a:t>소프트웨어공학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35572" y="126375"/>
            <a:ext cx="4920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IndianPoker</a:t>
            </a:r>
            <a:r>
              <a:rPr lang="en-US" altLang="ko-KR" sz="3600" b="1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 presentation</a:t>
            </a:r>
            <a:endParaRPr lang="ko-KR" altLang="en-US" sz="36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11485090" y="364411"/>
            <a:ext cx="227037" cy="226899"/>
            <a:chOff x="2198" y="519"/>
            <a:chExt cx="3279" cy="3277"/>
          </a:xfrm>
          <a:solidFill>
            <a:srgbClr val="7F6B60"/>
          </a:solidFill>
        </p:grpSpPr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2198" y="519"/>
              <a:ext cx="2460" cy="2459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201" y="2520"/>
              <a:ext cx="1276" cy="1276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93176" y="144223"/>
            <a:ext cx="1154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로그인 </a:t>
            </a:r>
            <a:r>
              <a:rPr lang="en-US" altLang="ko-KR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: </a:t>
            </a:r>
            <a:r>
              <a:rPr lang="ko-KR" altLang="en-US" sz="800" dirty="0" err="1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소공프렌</a:t>
            </a:r>
            <a:r>
              <a:rPr lang="ko-KR" altLang="en-US" sz="800" dirty="0" err="1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즈</a:t>
            </a:r>
            <a:endParaRPr lang="ko-KR" altLang="en-US" sz="800" b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0" y="6813264"/>
            <a:ext cx="12192000" cy="45719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537804" y="1228923"/>
            <a:ext cx="2480214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요구사항 </a:t>
            </a: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&amp;</a:t>
            </a: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분석</a:t>
            </a: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79" name="Picture 2" descr="C:\Users\yelmi\AndroidStudioProjects\IP_ver3\app\src\main\res\drawable\c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092" y="90910"/>
            <a:ext cx="987280" cy="75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46089" y="2027536"/>
            <a:ext cx="393541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시나리오</a:t>
            </a:r>
            <a:endParaRPr lang="en-US" altLang="ko-KR" sz="2800" dirty="0" smtClean="0">
              <a:solidFill>
                <a:srgbClr val="3F9EAB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en-US" altLang="ko-KR" sz="20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10</a:t>
            </a:r>
            <a:r>
              <a:rPr lang="ko-KR" altLang="en-US" sz="20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일 때 </a:t>
            </a:r>
            <a:r>
              <a:rPr lang="en-US" altLang="ko-KR" sz="20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give up </a:t>
            </a:r>
            <a:r>
              <a:rPr lang="ko-KR" altLang="en-US" sz="20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한 경우</a:t>
            </a:r>
            <a:endParaRPr lang="ko-KR" altLang="en-US" sz="20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endParaRPr lang="ko-KR" altLang="en-US" sz="2800" dirty="0">
              <a:solidFill>
                <a:srgbClr val="3F9EAB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6088" y="1450621"/>
            <a:ext cx="360000" cy="36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  <a:latin typeface="+mn-ea"/>
              </a:rPr>
              <a:t>2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0" y="937846"/>
            <a:ext cx="12192000" cy="339969"/>
          </a:xfrm>
          <a:prstGeom prst="rect">
            <a:avLst/>
          </a:prstGeom>
          <a:solidFill>
            <a:srgbClr val="7F6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프로젝트 소개 ｜ </a:t>
            </a:r>
            <a:r>
              <a:rPr lang="ko-KR" altLang="en-US" sz="1100" b="1" dirty="0"/>
              <a:t>요구사항 </a:t>
            </a:r>
            <a:r>
              <a:rPr lang="en-US" altLang="ko-KR" sz="1100" b="1" dirty="0"/>
              <a:t>&amp;</a:t>
            </a:r>
            <a:r>
              <a:rPr lang="ko-KR" altLang="en-US" sz="1100" b="1" dirty="0"/>
              <a:t> 분석 </a:t>
            </a:r>
            <a:r>
              <a:rPr lang="en-US" altLang="ko-KR" sz="1100" b="1" dirty="0"/>
              <a:t> </a:t>
            </a:r>
            <a:r>
              <a:rPr lang="ko-KR" altLang="en-US" sz="1100" dirty="0"/>
              <a:t>｜   설계</a:t>
            </a:r>
            <a:r>
              <a:rPr lang="en-US" altLang="ko-KR" sz="1100" dirty="0"/>
              <a:t>  </a:t>
            </a:r>
            <a:r>
              <a:rPr lang="ko-KR" altLang="en-US" sz="1100" dirty="0"/>
              <a:t>｜   구현</a:t>
            </a:r>
            <a:r>
              <a:rPr lang="en-US" altLang="ko-KR" sz="1100" dirty="0"/>
              <a:t>   </a:t>
            </a:r>
            <a:r>
              <a:rPr lang="ko-KR" altLang="en-US" sz="1100" dirty="0"/>
              <a:t>｜   </a:t>
            </a:r>
            <a:r>
              <a:rPr lang="ko-KR" altLang="en-US" sz="1100" dirty="0" err="1"/>
              <a:t>테스팅</a:t>
            </a:r>
            <a:endParaRPr lang="en-US" altLang="ko-KR" sz="1100" dirty="0"/>
          </a:p>
        </p:txBody>
      </p:sp>
      <p:pic>
        <p:nvPicPr>
          <p:cNvPr id="2050" name="Picture 2" descr="C:\Users\yelmi\Desktop\3030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092" y="1262583"/>
            <a:ext cx="7250942" cy="555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4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37846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333522" y="284308"/>
            <a:ext cx="2543908" cy="3871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</a:rPr>
              <a:t>소프트웨어공학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35572" y="126375"/>
            <a:ext cx="4920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IndianPoker</a:t>
            </a:r>
            <a:r>
              <a:rPr lang="en-US" altLang="ko-KR" sz="3600" b="1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 presentation</a:t>
            </a:r>
            <a:endParaRPr lang="ko-KR" altLang="en-US" sz="36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11485090" y="364411"/>
            <a:ext cx="227037" cy="226899"/>
            <a:chOff x="2198" y="519"/>
            <a:chExt cx="3279" cy="3277"/>
          </a:xfrm>
          <a:solidFill>
            <a:srgbClr val="7F6B60"/>
          </a:solidFill>
        </p:grpSpPr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2198" y="519"/>
              <a:ext cx="2460" cy="2459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201" y="2520"/>
              <a:ext cx="1276" cy="1276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93176" y="144223"/>
            <a:ext cx="1154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로그인 </a:t>
            </a:r>
            <a:r>
              <a:rPr lang="en-US" altLang="ko-KR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: </a:t>
            </a:r>
            <a:r>
              <a:rPr lang="ko-KR" altLang="en-US" sz="800" dirty="0" err="1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소공프렌</a:t>
            </a:r>
            <a:r>
              <a:rPr lang="ko-KR" altLang="en-US" sz="800" dirty="0" err="1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즈</a:t>
            </a:r>
            <a:endParaRPr lang="ko-KR" altLang="en-US" sz="800" b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0" y="6813264"/>
            <a:ext cx="12192000" cy="45719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537804" y="1228923"/>
            <a:ext cx="2480214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요구사항 </a:t>
            </a: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&amp;</a:t>
            </a: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분석</a:t>
            </a: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79" name="Picture 2" descr="C:\Users\yelmi\AndroidStudioProjects\IP_ver3\app\src\main\res\drawable\c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092" y="90910"/>
            <a:ext cx="987280" cy="75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46089" y="2027536"/>
            <a:ext cx="2571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err="1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유즈케이스</a:t>
            </a:r>
            <a:r>
              <a:rPr lang="ko-KR" altLang="en-US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다이어그램</a:t>
            </a:r>
            <a:endParaRPr lang="ko-KR" altLang="en-US" sz="2800" dirty="0">
              <a:solidFill>
                <a:srgbClr val="3F9EAB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31" name="그림 30"/>
          <p:cNvPicPr/>
          <p:nvPr/>
        </p:nvPicPr>
        <p:blipFill>
          <a:blip r:embed="rId4"/>
          <a:stretch>
            <a:fillRect/>
          </a:stretch>
        </p:blipFill>
        <p:spPr>
          <a:xfrm>
            <a:off x="2619331" y="2739826"/>
            <a:ext cx="6953338" cy="3438235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86088" y="1450621"/>
            <a:ext cx="360000" cy="36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  <a:latin typeface="+mn-ea"/>
              </a:rPr>
              <a:t>2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0" y="937846"/>
            <a:ext cx="12192000" cy="339969"/>
          </a:xfrm>
          <a:prstGeom prst="rect">
            <a:avLst/>
          </a:prstGeom>
          <a:solidFill>
            <a:srgbClr val="7F6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프로젝트 소개 ｜ </a:t>
            </a:r>
            <a:r>
              <a:rPr lang="ko-KR" altLang="en-US" sz="1100" b="1" dirty="0"/>
              <a:t>요구사항 </a:t>
            </a:r>
            <a:r>
              <a:rPr lang="en-US" altLang="ko-KR" sz="1100" b="1" dirty="0"/>
              <a:t>&amp;</a:t>
            </a:r>
            <a:r>
              <a:rPr lang="ko-KR" altLang="en-US" sz="1100" b="1" dirty="0"/>
              <a:t> 분석 </a:t>
            </a:r>
            <a:r>
              <a:rPr lang="en-US" altLang="ko-KR" sz="1100" b="1" dirty="0"/>
              <a:t> </a:t>
            </a:r>
            <a:r>
              <a:rPr lang="ko-KR" altLang="en-US" sz="1100" dirty="0"/>
              <a:t>｜   설계</a:t>
            </a:r>
            <a:r>
              <a:rPr lang="en-US" altLang="ko-KR" sz="1100" dirty="0"/>
              <a:t>  </a:t>
            </a:r>
            <a:r>
              <a:rPr lang="ko-KR" altLang="en-US" sz="1100" dirty="0"/>
              <a:t>｜   구현</a:t>
            </a:r>
            <a:r>
              <a:rPr lang="en-US" altLang="ko-KR" sz="1100" dirty="0"/>
              <a:t>   </a:t>
            </a:r>
            <a:r>
              <a:rPr lang="ko-KR" altLang="en-US" sz="1100" dirty="0"/>
              <a:t>｜   </a:t>
            </a:r>
            <a:r>
              <a:rPr lang="ko-KR" altLang="en-US" sz="1100" dirty="0" err="1"/>
              <a:t>테스팅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31975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37846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333522" y="284308"/>
            <a:ext cx="2543908" cy="3871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</a:rPr>
              <a:t>소프트웨어공학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35572" y="126375"/>
            <a:ext cx="4920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IndianPoker</a:t>
            </a:r>
            <a:r>
              <a:rPr lang="en-US" altLang="ko-KR" sz="3600" b="1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 presentation</a:t>
            </a:r>
            <a:endParaRPr lang="ko-KR" altLang="en-US" sz="36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11485090" y="364411"/>
            <a:ext cx="227037" cy="226899"/>
            <a:chOff x="2198" y="519"/>
            <a:chExt cx="3279" cy="3277"/>
          </a:xfrm>
          <a:solidFill>
            <a:srgbClr val="7F6B60"/>
          </a:solidFill>
        </p:grpSpPr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2198" y="519"/>
              <a:ext cx="2460" cy="2459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201" y="2520"/>
              <a:ext cx="1276" cy="1276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93176" y="144223"/>
            <a:ext cx="1154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로그인 </a:t>
            </a:r>
            <a:r>
              <a:rPr lang="en-US" altLang="ko-KR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: </a:t>
            </a:r>
            <a:r>
              <a:rPr lang="ko-KR" altLang="en-US" sz="800" dirty="0" err="1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소공프렌</a:t>
            </a:r>
            <a:r>
              <a:rPr lang="ko-KR" altLang="en-US" sz="800" dirty="0" err="1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즈</a:t>
            </a:r>
            <a:endParaRPr lang="ko-KR" altLang="en-US" sz="800" b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0" y="6813264"/>
            <a:ext cx="12192000" cy="45719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537804" y="1228923"/>
            <a:ext cx="2480214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요구사항 </a:t>
            </a: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&amp;</a:t>
            </a: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분석</a:t>
            </a: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79" name="Picture 2" descr="C:\Users\yelmi\AndroidStudioProjects\IP_ver3\app\src\main\res\drawable\c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092" y="90910"/>
            <a:ext cx="987280" cy="75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46089" y="2027536"/>
            <a:ext cx="2571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이벤트 흐름</a:t>
            </a:r>
            <a:endParaRPr lang="ko-KR" altLang="en-US" sz="2800" dirty="0">
              <a:solidFill>
                <a:srgbClr val="3F9EAB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94877" y="2027536"/>
            <a:ext cx="4309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기본 흐름 </a:t>
            </a:r>
            <a:r>
              <a:rPr lang="en-US" altLang="ko-KR" sz="2800" dirty="0" smtClean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- </a:t>
            </a:r>
            <a:r>
              <a:rPr lang="en-US" altLang="ko-KR" sz="2800" dirty="0" err="1" smtClean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viewRanking</a:t>
            </a:r>
            <a:endParaRPr lang="ko-KR" altLang="en-US" sz="2800" dirty="0">
              <a:solidFill>
                <a:srgbClr val="FFC00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281412"/>
              </p:ext>
            </p:extLst>
          </p:nvPr>
        </p:nvGraphicFramePr>
        <p:xfrm>
          <a:off x="537804" y="2714721"/>
          <a:ext cx="8297438" cy="11125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4148719"/>
                <a:gridCol w="4148719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Actor</a:t>
                      </a:r>
                      <a:r>
                        <a:rPr lang="en-US" altLang="ko-KR" baseline="0" dirty="0" smtClean="0"/>
                        <a:t> Actions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System</a:t>
                      </a:r>
                      <a:r>
                        <a:rPr lang="en-US" altLang="ko-KR" baseline="0" dirty="0" smtClean="0"/>
                        <a:t> response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 </a:t>
                      </a:r>
                      <a:r>
                        <a:rPr lang="en-US" altLang="ko-KR" dirty="0" err="1" smtClean="0"/>
                        <a:t>viewRank</a:t>
                      </a:r>
                      <a:r>
                        <a:rPr lang="ko-KR" altLang="en-US" dirty="0" smtClean="0"/>
                        <a:t>로 최종점수를 본다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2. </a:t>
                      </a:r>
                      <a:r>
                        <a:rPr lang="ko-KR" altLang="en-US" dirty="0" smtClean="0"/>
                        <a:t>모든 플레이어의 점수를 출력한다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537804" y="4115614"/>
            <a:ext cx="4309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예</a:t>
            </a:r>
            <a:r>
              <a:rPr lang="ko-KR" altLang="en-US" sz="2800" dirty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외</a:t>
            </a:r>
            <a:r>
              <a:rPr lang="ko-KR" altLang="en-US" sz="2800" dirty="0" smtClean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흐름 </a:t>
            </a:r>
            <a:r>
              <a:rPr lang="en-US" altLang="ko-KR" sz="2800" dirty="0" smtClean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- </a:t>
            </a:r>
            <a:r>
              <a:rPr lang="en-US" altLang="ko-KR" sz="2800" dirty="0" err="1" smtClean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viewRanking</a:t>
            </a:r>
            <a:endParaRPr lang="ko-KR" altLang="en-US" sz="2800" dirty="0">
              <a:solidFill>
                <a:srgbClr val="FFC00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579268"/>
              </p:ext>
            </p:extLst>
          </p:nvPr>
        </p:nvGraphicFramePr>
        <p:xfrm>
          <a:off x="537804" y="4885926"/>
          <a:ext cx="8453796" cy="1483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4166532"/>
                <a:gridCol w="428726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Actor</a:t>
                      </a:r>
                      <a:r>
                        <a:rPr lang="en-US" altLang="ko-KR" baseline="0" dirty="0" smtClean="0"/>
                        <a:t> Actions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System</a:t>
                      </a:r>
                      <a:r>
                        <a:rPr lang="en-US" altLang="ko-KR" baseline="0" dirty="0" smtClean="0"/>
                        <a:t> response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 </a:t>
                      </a:r>
                      <a:r>
                        <a:rPr lang="en-US" altLang="ko-KR" dirty="0" err="1" smtClean="0"/>
                        <a:t>viewRank</a:t>
                      </a:r>
                      <a:r>
                        <a:rPr lang="ko-KR" altLang="en-US" dirty="0" smtClean="0"/>
                        <a:t>로 최종점수를 본다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2. </a:t>
                      </a:r>
                      <a:r>
                        <a:rPr lang="ko-KR" altLang="en-US" dirty="0" smtClean="0"/>
                        <a:t>전체 랭킹이 아직 없는 경우이다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3. Ranking</a:t>
                      </a:r>
                      <a:r>
                        <a:rPr lang="ko-KR" altLang="en-US" dirty="0" smtClean="0"/>
                        <a:t>이 존재하지 않다고 출력한다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5" name="타원 24"/>
          <p:cNvSpPr/>
          <p:nvPr/>
        </p:nvSpPr>
        <p:spPr>
          <a:xfrm>
            <a:off x="86088" y="1450621"/>
            <a:ext cx="360000" cy="36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  <a:latin typeface="+mn-ea"/>
              </a:rPr>
              <a:t>2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0" y="937846"/>
            <a:ext cx="12192000" cy="339969"/>
          </a:xfrm>
          <a:prstGeom prst="rect">
            <a:avLst/>
          </a:prstGeom>
          <a:solidFill>
            <a:srgbClr val="7F6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프로젝트 소개 ｜ </a:t>
            </a:r>
            <a:r>
              <a:rPr lang="ko-KR" altLang="en-US" sz="1100" b="1" dirty="0"/>
              <a:t>요구사항 </a:t>
            </a:r>
            <a:r>
              <a:rPr lang="en-US" altLang="ko-KR" sz="1100" b="1" dirty="0"/>
              <a:t>&amp;</a:t>
            </a:r>
            <a:r>
              <a:rPr lang="ko-KR" altLang="en-US" sz="1100" b="1" dirty="0"/>
              <a:t> 분석 </a:t>
            </a:r>
            <a:r>
              <a:rPr lang="en-US" altLang="ko-KR" sz="1100" b="1" dirty="0"/>
              <a:t> </a:t>
            </a:r>
            <a:r>
              <a:rPr lang="ko-KR" altLang="en-US" sz="1100" dirty="0"/>
              <a:t>｜   설계</a:t>
            </a:r>
            <a:r>
              <a:rPr lang="en-US" altLang="ko-KR" sz="1100" dirty="0"/>
              <a:t>  </a:t>
            </a:r>
            <a:r>
              <a:rPr lang="ko-KR" altLang="en-US" sz="1100" dirty="0"/>
              <a:t>｜   구현</a:t>
            </a:r>
            <a:r>
              <a:rPr lang="en-US" altLang="ko-KR" sz="1100" dirty="0"/>
              <a:t>   </a:t>
            </a:r>
            <a:r>
              <a:rPr lang="ko-KR" altLang="en-US" sz="1100" dirty="0"/>
              <a:t>｜   </a:t>
            </a:r>
            <a:r>
              <a:rPr lang="ko-KR" altLang="en-US" sz="1100" dirty="0" err="1"/>
              <a:t>테스팅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202544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37846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333522" y="284308"/>
            <a:ext cx="2543908" cy="3871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</a:rPr>
              <a:t>소프트웨어공학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35572" y="126375"/>
            <a:ext cx="4920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IndianPoker</a:t>
            </a:r>
            <a:r>
              <a:rPr lang="en-US" altLang="ko-KR" sz="3600" b="1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 presentation</a:t>
            </a:r>
            <a:endParaRPr lang="ko-KR" altLang="en-US" sz="36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11485090" y="364411"/>
            <a:ext cx="227037" cy="226899"/>
            <a:chOff x="2198" y="519"/>
            <a:chExt cx="3279" cy="3277"/>
          </a:xfrm>
          <a:solidFill>
            <a:srgbClr val="7F6B60"/>
          </a:solidFill>
        </p:grpSpPr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2198" y="519"/>
              <a:ext cx="2460" cy="2459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201" y="2520"/>
              <a:ext cx="1276" cy="1276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93176" y="144223"/>
            <a:ext cx="1154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로그인 </a:t>
            </a:r>
            <a:r>
              <a:rPr lang="en-US" altLang="ko-KR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: </a:t>
            </a:r>
            <a:r>
              <a:rPr lang="ko-KR" altLang="en-US" sz="800" dirty="0" err="1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소공프렌</a:t>
            </a:r>
            <a:r>
              <a:rPr lang="ko-KR" altLang="en-US" sz="800" dirty="0" err="1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즈</a:t>
            </a:r>
            <a:endParaRPr lang="ko-KR" altLang="en-US" sz="800" b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0" y="6813264"/>
            <a:ext cx="12192000" cy="45719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537804" y="1228923"/>
            <a:ext cx="2480214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요구사항 </a:t>
            </a: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&amp;</a:t>
            </a: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분석</a:t>
            </a: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79" name="Picture 2" descr="C:\Users\yelmi\AndroidStudioProjects\IP_ver3\app\src\main\res\drawable\c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092" y="90910"/>
            <a:ext cx="987280" cy="75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46088" y="2043971"/>
            <a:ext cx="4309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기본 흐름 </a:t>
            </a:r>
            <a:r>
              <a:rPr lang="en-US" altLang="ko-KR" sz="2800" dirty="0" smtClean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- play</a:t>
            </a:r>
            <a:endParaRPr lang="ko-KR" altLang="en-US" sz="2800" dirty="0">
              <a:solidFill>
                <a:srgbClr val="FFC00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239894"/>
              </p:ext>
            </p:extLst>
          </p:nvPr>
        </p:nvGraphicFramePr>
        <p:xfrm>
          <a:off x="537804" y="2679096"/>
          <a:ext cx="10067672" cy="40436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033836"/>
                <a:gridCol w="5033836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Actor</a:t>
                      </a:r>
                      <a:r>
                        <a:rPr lang="en-US" altLang="ko-KR" baseline="0" dirty="0" smtClean="0"/>
                        <a:t> Actions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System</a:t>
                      </a:r>
                      <a:r>
                        <a:rPr lang="en-US" altLang="ko-KR" baseline="0" dirty="0" smtClean="0"/>
                        <a:t> response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 Player</a:t>
                      </a:r>
                      <a:r>
                        <a:rPr lang="ko-KR" altLang="en-US" dirty="0" smtClean="0"/>
                        <a:t>가 게임을 시작한다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2. Player</a:t>
                      </a:r>
                      <a:r>
                        <a:rPr lang="ko-KR" altLang="en-US" dirty="0" smtClean="0"/>
                        <a:t>에게 기본점수 </a:t>
                      </a:r>
                      <a:r>
                        <a:rPr lang="en-US" altLang="ko-KR" dirty="0" smtClean="0"/>
                        <a:t>200</a:t>
                      </a:r>
                      <a:r>
                        <a:rPr lang="ko-KR" altLang="en-US" dirty="0" smtClean="0"/>
                        <a:t>점을 부여한다</a:t>
                      </a:r>
                      <a:r>
                        <a:rPr lang="en-US" altLang="ko-KR" dirty="0" smtClean="0"/>
                        <a:t>. 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3. Player</a:t>
                      </a:r>
                      <a:r>
                        <a:rPr lang="ko-KR" altLang="en-US" dirty="0" smtClean="0"/>
                        <a:t>가 카드를 뽑는다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4. 1~10</a:t>
                      </a:r>
                      <a:r>
                        <a:rPr lang="ko-KR" altLang="en-US" dirty="0" smtClean="0"/>
                        <a:t>의 랜덤 숫자를 뽑고 상대의 </a:t>
                      </a:r>
                      <a:r>
                        <a:rPr lang="en-US" altLang="ko-KR" dirty="0" smtClean="0"/>
                        <a:t>Player</a:t>
                      </a:r>
                      <a:r>
                        <a:rPr lang="ko-KR" altLang="en-US" dirty="0" smtClean="0"/>
                        <a:t>에게 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   </a:t>
                      </a:r>
                      <a:r>
                        <a:rPr lang="ko-KR" altLang="en-US" dirty="0" smtClean="0"/>
                        <a:t>카드 숫자를 보여준다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5. Player</a:t>
                      </a:r>
                      <a:r>
                        <a:rPr lang="ko-KR" altLang="en-US" dirty="0" smtClean="0"/>
                        <a:t>가 상대의 카드를 보고 </a:t>
                      </a:r>
                      <a:r>
                        <a:rPr lang="en-US" altLang="ko-KR" dirty="0" smtClean="0"/>
                        <a:t>10</a:t>
                      </a:r>
                      <a:r>
                        <a:rPr lang="ko-KR" altLang="en-US" dirty="0" smtClean="0"/>
                        <a:t>점부터 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   </a:t>
                      </a:r>
                      <a:r>
                        <a:rPr lang="ko-KR" altLang="en-US" dirty="0" smtClean="0"/>
                        <a:t>점수를 건다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6. </a:t>
                      </a:r>
                      <a:r>
                        <a:rPr lang="ko-KR" altLang="en-US" dirty="0" smtClean="0"/>
                        <a:t>자신의 카드가 상대방 보다 높은 점수라고 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   </a:t>
                      </a:r>
                      <a:r>
                        <a:rPr lang="ko-KR" altLang="en-US" dirty="0" smtClean="0"/>
                        <a:t>생각한다면 배당점수를 늘린다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7. </a:t>
                      </a:r>
                      <a:r>
                        <a:rPr lang="ko-KR" altLang="en-US" dirty="0" smtClean="0"/>
                        <a:t>배당 점수를 저장하고 상대방의 배당을 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   </a:t>
                      </a:r>
                      <a:r>
                        <a:rPr lang="ko-KR" altLang="en-US" dirty="0" smtClean="0"/>
                        <a:t>기다린다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타원 17"/>
          <p:cNvSpPr/>
          <p:nvPr/>
        </p:nvSpPr>
        <p:spPr>
          <a:xfrm>
            <a:off x="86088" y="1450621"/>
            <a:ext cx="360000" cy="36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  <a:latin typeface="+mn-ea"/>
              </a:rPr>
              <a:t>2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0" y="937846"/>
            <a:ext cx="12192000" cy="339969"/>
          </a:xfrm>
          <a:prstGeom prst="rect">
            <a:avLst/>
          </a:prstGeom>
          <a:solidFill>
            <a:srgbClr val="7F6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프로젝트 소개 ｜ </a:t>
            </a:r>
            <a:r>
              <a:rPr lang="ko-KR" altLang="en-US" sz="1100" b="1" dirty="0"/>
              <a:t>요구사항 </a:t>
            </a:r>
            <a:r>
              <a:rPr lang="en-US" altLang="ko-KR" sz="1100" b="1" dirty="0"/>
              <a:t>&amp;</a:t>
            </a:r>
            <a:r>
              <a:rPr lang="ko-KR" altLang="en-US" sz="1100" b="1" dirty="0"/>
              <a:t> 분석 </a:t>
            </a:r>
            <a:r>
              <a:rPr lang="en-US" altLang="ko-KR" sz="1100" b="1" dirty="0"/>
              <a:t> </a:t>
            </a:r>
            <a:r>
              <a:rPr lang="ko-KR" altLang="en-US" sz="1100" dirty="0"/>
              <a:t>｜   설계</a:t>
            </a:r>
            <a:r>
              <a:rPr lang="en-US" altLang="ko-KR" sz="1100" dirty="0"/>
              <a:t>  </a:t>
            </a:r>
            <a:r>
              <a:rPr lang="ko-KR" altLang="en-US" sz="1100" dirty="0"/>
              <a:t>｜   구현</a:t>
            </a:r>
            <a:r>
              <a:rPr lang="en-US" altLang="ko-KR" sz="1100" dirty="0"/>
              <a:t>   </a:t>
            </a:r>
            <a:r>
              <a:rPr lang="ko-KR" altLang="en-US" sz="1100" dirty="0"/>
              <a:t>｜   </a:t>
            </a:r>
            <a:r>
              <a:rPr lang="ko-KR" altLang="en-US" sz="1100" dirty="0" err="1"/>
              <a:t>테스팅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16658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37846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333522" y="284308"/>
            <a:ext cx="2543908" cy="3871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</a:rPr>
              <a:t>소프트웨어공학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35572" y="126375"/>
            <a:ext cx="4920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IndianPoker</a:t>
            </a:r>
            <a:r>
              <a:rPr lang="en-US" altLang="ko-KR" sz="3600" b="1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 presentation</a:t>
            </a:r>
            <a:endParaRPr lang="ko-KR" altLang="en-US" sz="36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11485090" y="364411"/>
            <a:ext cx="227037" cy="226899"/>
            <a:chOff x="2198" y="519"/>
            <a:chExt cx="3279" cy="3277"/>
          </a:xfrm>
          <a:solidFill>
            <a:srgbClr val="7F6B60"/>
          </a:solidFill>
        </p:grpSpPr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2198" y="519"/>
              <a:ext cx="2460" cy="2459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201" y="2520"/>
              <a:ext cx="1276" cy="1276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93176" y="144223"/>
            <a:ext cx="1154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로그인 </a:t>
            </a:r>
            <a:r>
              <a:rPr lang="en-US" altLang="ko-KR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: </a:t>
            </a:r>
            <a:r>
              <a:rPr lang="ko-KR" altLang="en-US" sz="800" dirty="0" err="1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소공프렌</a:t>
            </a:r>
            <a:r>
              <a:rPr lang="ko-KR" altLang="en-US" sz="800" dirty="0" err="1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즈</a:t>
            </a:r>
            <a:endParaRPr lang="ko-KR" altLang="en-US" sz="800" b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0" y="6813264"/>
            <a:ext cx="12192000" cy="45719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537804" y="1228923"/>
            <a:ext cx="2480214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요구사항 </a:t>
            </a: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&amp;</a:t>
            </a: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분석</a:t>
            </a: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79" name="Picture 2" descr="C:\Users\yelmi\AndroidStudioProjects\IP_ver3\app\src\main\res\drawable\c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092" y="90910"/>
            <a:ext cx="987280" cy="75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46088" y="2043971"/>
            <a:ext cx="4309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기본 흐름 </a:t>
            </a:r>
            <a:r>
              <a:rPr lang="en-US" altLang="ko-KR" sz="2800" dirty="0" smtClean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- play</a:t>
            </a:r>
            <a:endParaRPr lang="ko-KR" altLang="en-US" sz="2800" dirty="0">
              <a:solidFill>
                <a:srgbClr val="FFC00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486746"/>
              </p:ext>
            </p:extLst>
          </p:nvPr>
        </p:nvGraphicFramePr>
        <p:xfrm>
          <a:off x="537804" y="2679096"/>
          <a:ext cx="10460396" cy="33070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342296"/>
                <a:gridCol w="51181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Actor</a:t>
                      </a:r>
                      <a:r>
                        <a:rPr lang="en-US" altLang="ko-KR" baseline="0" dirty="0" smtClean="0"/>
                        <a:t> Actions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System</a:t>
                      </a:r>
                      <a:r>
                        <a:rPr lang="en-US" altLang="ko-KR" baseline="0" dirty="0" smtClean="0"/>
                        <a:t> response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8. </a:t>
                      </a:r>
                      <a:r>
                        <a:rPr lang="ko-KR" altLang="en-US" dirty="0" smtClean="0"/>
                        <a:t>상대방의 배당 점수와 같은 점수를 건 경우이다</a:t>
                      </a:r>
                      <a:r>
                        <a:rPr lang="en-US" altLang="ko-KR" dirty="0" smtClean="0"/>
                        <a:t>. </a:t>
                      </a:r>
                    </a:p>
                    <a:p>
                      <a:pPr latinLnBrk="1"/>
                      <a:r>
                        <a:rPr lang="en-US" altLang="ko-KR" dirty="0" smtClean="0"/>
                        <a:t>   </a:t>
                      </a:r>
                      <a:r>
                        <a:rPr lang="ko-KR" altLang="en-US" dirty="0" smtClean="0"/>
                        <a:t>한 턴이 종료된다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9. </a:t>
                      </a:r>
                      <a:r>
                        <a:rPr lang="ko-KR" altLang="en-US" dirty="0" smtClean="0"/>
                        <a:t>두 </a:t>
                      </a:r>
                      <a:r>
                        <a:rPr lang="en-US" altLang="ko-KR" dirty="0" smtClean="0"/>
                        <a:t>Player</a:t>
                      </a:r>
                      <a:r>
                        <a:rPr lang="ko-KR" altLang="en-US" dirty="0" smtClean="0"/>
                        <a:t>의 카드 결과를 출력하고 승리자를 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   </a:t>
                      </a:r>
                      <a:r>
                        <a:rPr lang="ko-KR" altLang="en-US" dirty="0" smtClean="0"/>
                        <a:t>판단한다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10. </a:t>
                      </a:r>
                      <a:r>
                        <a:rPr lang="ko-KR" altLang="en-US" dirty="0" smtClean="0"/>
                        <a:t>저장된 배당 점수를 모두 승리자에게 준다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11. 10</a:t>
                      </a:r>
                      <a:r>
                        <a:rPr lang="ko-KR" altLang="en-US" dirty="0" smtClean="0"/>
                        <a:t>회 턴이 모두 끝나면 게임을 종료한다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12.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정해진 법칙에 따라 최종승리자를 정하고 </a:t>
                      </a:r>
                      <a:endParaRPr lang="en-US" altLang="ko-KR" baseline="0" dirty="0" smtClean="0"/>
                    </a:p>
                    <a:p>
                      <a:pPr latinLnBrk="1"/>
                      <a:r>
                        <a:rPr lang="ko-KR" altLang="en-US" baseline="0" dirty="0" smtClean="0"/>
                        <a:t>     그 승리자의 승리 횟수를 하나 증가하고 </a:t>
                      </a:r>
                      <a:endParaRPr lang="en-US" altLang="ko-KR" baseline="0" dirty="0" smtClean="0"/>
                    </a:p>
                    <a:p>
                      <a:pPr latinLnBrk="1"/>
                      <a:r>
                        <a:rPr lang="en-US" altLang="ko-KR" baseline="0" dirty="0" smtClean="0"/>
                        <a:t>     Rank</a:t>
                      </a:r>
                      <a:r>
                        <a:rPr lang="ko-KR" altLang="en-US" baseline="0" dirty="0" smtClean="0"/>
                        <a:t>에 저장한다</a:t>
                      </a:r>
                      <a:r>
                        <a:rPr lang="en-US" altLang="ko-KR" baseline="0" dirty="0" smtClean="0"/>
                        <a:t>.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1" name="타원 20"/>
          <p:cNvSpPr/>
          <p:nvPr/>
        </p:nvSpPr>
        <p:spPr>
          <a:xfrm>
            <a:off x="86088" y="1450621"/>
            <a:ext cx="360000" cy="36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  <a:latin typeface="+mn-ea"/>
              </a:rPr>
              <a:t>2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0" y="937846"/>
            <a:ext cx="12192000" cy="339969"/>
          </a:xfrm>
          <a:prstGeom prst="rect">
            <a:avLst/>
          </a:prstGeom>
          <a:solidFill>
            <a:srgbClr val="7F6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프로젝트 소개 ｜ </a:t>
            </a:r>
            <a:r>
              <a:rPr lang="ko-KR" altLang="en-US" sz="1100" b="1" dirty="0"/>
              <a:t>요구사항 </a:t>
            </a:r>
            <a:r>
              <a:rPr lang="en-US" altLang="ko-KR" sz="1100" b="1" dirty="0"/>
              <a:t>&amp;</a:t>
            </a:r>
            <a:r>
              <a:rPr lang="ko-KR" altLang="en-US" sz="1100" b="1" dirty="0"/>
              <a:t> 분석 </a:t>
            </a:r>
            <a:r>
              <a:rPr lang="en-US" altLang="ko-KR" sz="1100" b="1" dirty="0"/>
              <a:t> </a:t>
            </a:r>
            <a:r>
              <a:rPr lang="ko-KR" altLang="en-US" sz="1100" dirty="0"/>
              <a:t>｜   설계</a:t>
            </a:r>
            <a:r>
              <a:rPr lang="en-US" altLang="ko-KR" sz="1100" dirty="0"/>
              <a:t>  </a:t>
            </a:r>
            <a:r>
              <a:rPr lang="ko-KR" altLang="en-US" sz="1100" dirty="0"/>
              <a:t>｜   구현</a:t>
            </a:r>
            <a:r>
              <a:rPr lang="en-US" altLang="ko-KR" sz="1100" dirty="0"/>
              <a:t>   </a:t>
            </a:r>
            <a:r>
              <a:rPr lang="ko-KR" altLang="en-US" sz="1100" dirty="0"/>
              <a:t>｜   </a:t>
            </a:r>
            <a:r>
              <a:rPr lang="ko-KR" altLang="en-US" sz="1100" dirty="0" err="1"/>
              <a:t>테스팅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21439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37846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333522" y="284308"/>
            <a:ext cx="2543908" cy="3871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</a:rPr>
              <a:t>소프트웨어공학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35572" y="126375"/>
            <a:ext cx="4920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IndianPoker</a:t>
            </a:r>
            <a:r>
              <a:rPr lang="en-US" altLang="ko-KR" sz="3600" b="1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 presentation</a:t>
            </a:r>
            <a:endParaRPr lang="ko-KR" altLang="en-US" sz="36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11485090" y="364411"/>
            <a:ext cx="227037" cy="226899"/>
            <a:chOff x="2198" y="519"/>
            <a:chExt cx="3279" cy="3277"/>
          </a:xfrm>
          <a:solidFill>
            <a:srgbClr val="7F6B60"/>
          </a:solidFill>
        </p:grpSpPr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2198" y="519"/>
              <a:ext cx="2460" cy="2459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201" y="2520"/>
              <a:ext cx="1276" cy="1276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93176" y="144223"/>
            <a:ext cx="1154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로그인 </a:t>
            </a:r>
            <a:r>
              <a:rPr lang="en-US" altLang="ko-KR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: </a:t>
            </a:r>
            <a:r>
              <a:rPr lang="ko-KR" altLang="en-US" sz="800" dirty="0" err="1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소공프렌</a:t>
            </a:r>
            <a:r>
              <a:rPr lang="ko-KR" altLang="en-US" sz="800" dirty="0" err="1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즈</a:t>
            </a:r>
            <a:endParaRPr lang="ko-KR" altLang="en-US" sz="800" b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0" y="6813264"/>
            <a:ext cx="12192000" cy="45719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537804" y="1228923"/>
            <a:ext cx="2480214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요구사항 </a:t>
            </a: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&amp;</a:t>
            </a: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분석</a:t>
            </a: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79" name="Picture 2" descr="C:\Users\yelmi\AndroidStudioProjects\IP_ver3\app\src\main\res\drawable\c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092" y="90910"/>
            <a:ext cx="987280" cy="75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46088" y="2043971"/>
            <a:ext cx="5479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대체 흐름 </a:t>
            </a:r>
            <a:r>
              <a:rPr lang="en-US" altLang="ko-KR" sz="2800" dirty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 play1(</a:t>
            </a:r>
            <a:r>
              <a:rPr lang="ko-KR" altLang="en-US" sz="2800" dirty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두 카드의 숫자가 같은 경우</a:t>
            </a:r>
            <a:r>
              <a:rPr lang="en-US" altLang="ko-KR" sz="2800" dirty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)</a:t>
            </a:r>
            <a:endParaRPr lang="ko-KR" altLang="en-US" sz="2800" dirty="0">
              <a:solidFill>
                <a:srgbClr val="FFC00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88411"/>
              </p:ext>
            </p:extLst>
          </p:nvPr>
        </p:nvGraphicFramePr>
        <p:xfrm>
          <a:off x="537804" y="2679096"/>
          <a:ext cx="10067672" cy="40436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033836"/>
                <a:gridCol w="5033836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Actor</a:t>
                      </a:r>
                      <a:r>
                        <a:rPr lang="en-US" altLang="ko-KR" baseline="0" dirty="0" smtClean="0"/>
                        <a:t> Actions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System</a:t>
                      </a:r>
                      <a:r>
                        <a:rPr lang="en-US" altLang="ko-KR" baseline="0" dirty="0" smtClean="0"/>
                        <a:t> response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 Player</a:t>
                      </a:r>
                      <a:r>
                        <a:rPr lang="ko-KR" altLang="en-US" dirty="0" smtClean="0"/>
                        <a:t>가 게임을 시작한다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2. Player</a:t>
                      </a:r>
                      <a:r>
                        <a:rPr lang="ko-KR" altLang="en-US" dirty="0" smtClean="0"/>
                        <a:t>에게 기본점수 </a:t>
                      </a:r>
                      <a:r>
                        <a:rPr lang="en-US" altLang="ko-KR" dirty="0" smtClean="0"/>
                        <a:t>200</a:t>
                      </a:r>
                      <a:r>
                        <a:rPr lang="ko-KR" altLang="en-US" dirty="0" smtClean="0"/>
                        <a:t>점을 부여한다</a:t>
                      </a:r>
                      <a:r>
                        <a:rPr lang="en-US" altLang="ko-KR" dirty="0" smtClean="0"/>
                        <a:t>. 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3. Player</a:t>
                      </a:r>
                      <a:r>
                        <a:rPr lang="ko-KR" altLang="en-US" dirty="0" smtClean="0"/>
                        <a:t>가 카드를 뽑는다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4. 1~10</a:t>
                      </a:r>
                      <a:r>
                        <a:rPr lang="ko-KR" altLang="en-US" dirty="0" smtClean="0"/>
                        <a:t>의 랜덤 숫자를 뽑고 상대의 </a:t>
                      </a:r>
                      <a:r>
                        <a:rPr lang="en-US" altLang="ko-KR" dirty="0" smtClean="0"/>
                        <a:t>Player</a:t>
                      </a:r>
                      <a:r>
                        <a:rPr lang="ko-KR" altLang="en-US" dirty="0" smtClean="0"/>
                        <a:t>에게 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   </a:t>
                      </a:r>
                      <a:r>
                        <a:rPr lang="ko-KR" altLang="en-US" dirty="0" smtClean="0"/>
                        <a:t>카드 숫자를 보여준다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5. Player</a:t>
                      </a:r>
                      <a:r>
                        <a:rPr lang="ko-KR" altLang="en-US" dirty="0" smtClean="0"/>
                        <a:t>가 상대의 카드를 보고 </a:t>
                      </a:r>
                      <a:r>
                        <a:rPr lang="en-US" altLang="ko-KR" dirty="0" smtClean="0"/>
                        <a:t>10</a:t>
                      </a:r>
                      <a:r>
                        <a:rPr lang="ko-KR" altLang="en-US" dirty="0" smtClean="0"/>
                        <a:t>점부터 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   </a:t>
                      </a:r>
                      <a:r>
                        <a:rPr lang="ko-KR" altLang="en-US" dirty="0" smtClean="0"/>
                        <a:t>점수를 건다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6. </a:t>
                      </a:r>
                      <a:r>
                        <a:rPr lang="ko-KR" altLang="en-US" dirty="0" smtClean="0"/>
                        <a:t>자신의 카드가 상대방 보다 높은 점수라고 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   </a:t>
                      </a:r>
                      <a:r>
                        <a:rPr lang="ko-KR" altLang="en-US" dirty="0" smtClean="0"/>
                        <a:t>생각한다면 배당점수를 늘린다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7. </a:t>
                      </a:r>
                      <a:r>
                        <a:rPr lang="ko-KR" altLang="en-US" dirty="0" smtClean="0"/>
                        <a:t>배당 점수를 저장하고 상대방의 배당을 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   </a:t>
                      </a:r>
                      <a:r>
                        <a:rPr lang="ko-KR" altLang="en-US" dirty="0" smtClean="0"/>
                        <a:t>기다린다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타원 17"/>
          <p:cNvSpPr/>
          <p:nvPr/>
        </p:nvSpPr>
        <p:spPr>
          <a:xfrm>
            <a:off x="86088" y="1450621"/>
            <a:ext cx="360000" cy="36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  <a:latin typeface="+mn-ea"/>
              </a:rPr>
              <a:t>2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0" y="937846"/>
            <a:ext cx="12192000" cy="339969"/>
          </a:xfrm>
          <a:prstGeom prst="rect">
            <a:avLst/>
          </a:prstGeom>
          <a:solidFill>
            <a:srgbClr val="7F6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프로젝트 소개 ｜ </a:t>
            </a:r>
            <a:r>
              <a:rPr lang="ko-KR" altLang="en-US" sz="1100" b="1" dirty="0"/>
              <a:t>요구사항 </a:t>
            </a:r>
            <a:r>
              <a:rPr lang="en-US" altLang="ko-KR" sz="1100" b="1" dirty="0"/>
              <a:t>&amp;</a:t>
            </a:r>
            <a:r>
              <a:rPr lang="ko-KR" altLang="en-US" sz="1100" b="1" dirty="0"/>
              <a:t> 분석 </a:t>
            </a:r>
            <a:r>
              <a:rPr lang="en-US" altLang="ko-KR" sz="1100" b="1" dirty="0"/>
              <a:t> </a:t>
            </a:r>
            <a:r>
              <a:rPr lang="ko-KR" altLang="en-US" sz="1100" dirty="0"/>
              <a:t>｜   설계</a:t>
            </a:r>
            <a:r>
              <a:rPr lang="en-US" altLang="ko-KR" sz="1100" dirty="0"/>
              <a:t>  </a:t>
            </a:r>
            <a:r>
              <a:rPr lang="ko-KR" altLang="en-US" sz="1100" dirty="0"/>
              <a:t>｜   구현</a:t>
            </a:r>
            <a:r>
              <a:rPr lang="en-US" altLang="ko-KR" sz="1100" dirty="0"/>
              <a:t>   </a:t>
            </a:r>
            <a:r>
              <a:rPr lang="ko-KR" altLang="en-US" sz="1100" dirty="0"/>
              <a:t>｜   </a:t>
            </a:r>
            <a:r>
              <a:rPr lang="ko-KR" altLang="en-US" sz="1100" dirty="0" err="1"/>
              <a:t>테스팅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75691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37846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333522" y="284308"/>
            <a:ext cx="2543908" cy="3871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</a:rPr>
              <a:t>소프트웨어공학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35572" y="126375"/>
            <a:ext cx="4920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IndianPoker</a:t>
            </a:r>
            <a:r>
              <a:rPr lang="en-US" altLang="ko-KR" sz="3600" b="1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 presentation</a:t>
            </a:r>
            <a:endParaRPr lang="ko-KR" altLang="en-US" sz="36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11485090" y="364411"/>
            <a:ext cx="227037" cy="226899"/>
            <a:chOff x="2198" y="519"/>
            <a:chExt cx="3279" cy="3277"/>
          </a:xfrm>
          <a:solidFill>
            <a:srgbClr val="7F6B60"/>
          </a:solidFill>
        </p:grpSpPr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2198" y="519"/>
              <a:ext cx="2460" cy="2459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201" y="2520"/>
              <a:ext cx="1276" cy="1276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93176" y="144223"/>
            <a:ext cx="1154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로그인 </a:t>
            </a:r>
            <a:r>
              <a:rPr lang="en-US" altLang="ko-KR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: </a:t>
            </a:r>
            <a:r>
              <a:rPr lang="ko-KR" altLang="en-US" sz="800" dirty="0" err="1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소공프렌</a:t>
            </a:r>
            <a:r>
              <a:rPr lang="ko-KR" altLang="en-US" sz="800" dirty="0" err="1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즈</a:t>
            </a:r>
            <a:endParaRPr lang="ko-KR" altLang="en-US" sz="800" b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0" y="6813264"/>
            <a:ext cx="12192000" cy="45719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537804" y="1228923"/>
            <a:ext cx="2480214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요구사항 </a:t>
            </a: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&amp;</a:t>
            </a: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분석</a:t>
            </a: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79" name="Picture 2" descr="C:\Users\yelmi\AndroidStudioProjects\IP_ver3\app\src\main\res\drawable\c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092" y="90910"/>
            <a:ext cx="987280" cy="75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46088" y="2043971"/>
            <a:ext cx="5740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대</a:t>
            </a:r>
            <a:r>
              <a:rPr lang="ko-KR" altLang="en-US" sz="2800" dirty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체</a:t>
            </a:r>
            <a:r>
              <a:rPr lang="ko-KR" altLang="en-US" sz="2800" dirty="0" smtClean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흐름 </a:t>
            </a:r>
            <a:r>
              <a:rPr lang="en-US" altLang="ko-KR" sz="2800" dirty="0" smtClean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 play1(</a:t>
            </a:r>
            <a:r>
              <a:rPr lang="ko-KR" altLang="en-US" sz="2800" dirty="0" smtClean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두 카드의 숫자가 같은 경우</a:t>
            </a:r>
            <a:r>
              <a:rPr lang="en-US" altLang="ko-KR" sz="2800" dirty="0" smtClean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)</a:t>
            </a:r>
            <a:endParaRPr lang="ko-KR" altLang="en-US" sz="2800" dirty="0">
              <a:solidFill>
                <a:srgbClr val="FFC00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560986"/>
              </p:ext>
            </p:extLst>
          </p:nvPr>
        </p:nvGraphicFramePr>
        <p:xfrm>
          <a:off x="537804" y="2679096"/>
          <a:ext cx="10727096" cy="25704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418496"/>
                <a:gridCol w="53086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Actor</a:t>
                      </a:r>
                      <a:r>
                        <a:rPr lang="en-US" altLang="ko-KR" baseline="0" dirty="0" smtClean="0"/>
                        <a:t> Actions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System</a:t>
                      </a:r>
                      <a:r>
                        <a:rPr lang="en-US" altLang="ko-KR" baseline="0" dirty="0" smtClean="0"/>
                        <a:t> response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8. </a:t>
                      </a:r>
                      <a:r>
                        <a:rPr lang="ko-KR" altLang="en-US" dirty="0" smtClean="0"/>
                        <a:t>상대방의 배당 점수와 같은 점수를 건 경우이다</a:t>
                      </a:r>
                      <a:r>
                        <a:rPr lang="en-US" altLang="ko-KR" dirty="0" smtClean="0"/>
                        <a:t>. </a:t>
                      </a:r>
                    </a:p>
                    <a:p>
                      <a:pPr latinLnBrk="1"/>
                      <a:r>
                        <a:rPr lang="en-US" altLang="ko-KR" dirty="0" smtClean="0"/>
                        <a:t>   </a:t>
                      </a:r>
                      <a:r>
                        <a:rPr lang="ko-KR" altLang="en-US" dirty="0" smtClean="0"/>
                        <a:t>한 턴이 종료된다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9. </a:t>
                      </a:r>
                      <a:r>
                        <a:rPr lang="ko-KR" altLang="en-US" dirty="0" smtClean="0"/>
                        <a:t>두 </a:t>
                      </a:r>
                      <a:r>
                        <a:rPr lang="en-US" altLang="ko-KR" dirty="0" smtClean="0"/>
                        <a:t>Player</a:t>
                      </a:r>
                      <a:r>
                        <a:rPr lang="ko-KR" altLang="en-US" dirty="0" smtClean="0"/>
                        <a:t>의 카드 결과를 출력하는데 두 카드의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   </a:t>
                      </a:r>
                      <a:r>
                        <a:rPr lang="ko-KR" altLang="en-US" dirty="0" smtClean="0"/>
                        <a:t>숫자가 같으므로 무승부를 판단하고 지금까지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baseline="0" dirty="0" smtClean="0"/>
                        <a:t>   </a:t>
                      </a:r>
                      <a:r>
                        <a:rPr lang="ko-KR" altLang="en-US" baseline="0" dirty="0" smtClean="0"/>
                        <a:t>배당된 점수를 다음 턴의 기본 배당 점수로 </a:t>
                      </a:r>
                      <a:endParaRPr lang="en-US" altLang="ko-KR" baseline="0" dirty="0" smtClean="0"/>
                    </a:p>
                    <a:p>
                      <a:pPr latinLnBrk="1"/>
                      <a:r>
                        <a:rPr lang="en-US" altLang="ko-KR" baseline="0" dirty="0" smtClean="0"/>
                        <a:t>   </a:t>
                      </a:r>
                      <a:r>
                        <a:rPr lang="ko-KR" altLang="en-US" baseline="0" dirty="0" smtClean="0"/>
                        <a:t>넘겨준다</a:t>
                      </a:r>
                      <a:r>
                        <a:rPr lang="en-US" altLang="ko-KR" baseline="0" dirty="0" smtClean="0"/>
                        <a:t>.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10. </a:t>
                      </a:r>
                      <a:r>
                        <a:rPr lang="ko-KR" altLang="en-US" dirty="0" smtClean="0"/>
                        <a:t>다음 턴을 실행한다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타원 18"/>
          <p:cNvSpPr/>
          <p:nvPr/>
        </p:nvSpPr>
        <p:spPr>
          <a:xfrm>
            <a:off x="86088" y="1450621"/>
            <a:ext cx="360000" cy="36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  <a:latin typeface="+mn-ea"/>
              </a:rPr>
              <a:t>2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0" y="937846"/>
            <a:ext cx="12192000" cy="339969"/>
          </a:xfrm>
          <a:prstGeom prst="rect">
            <a:avLst/>
          </a:prstGeom>
          <a:solidFill>
            <a:srgbClr val="7F6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프로젝트 소개 ｜ </a:t>
            </a:r>
            <a:r>
              <a:rPr lang="ko-KR" altLang="en-US" sz="1100" b="1" dirty="0"/>
              <a:t>요구사항 </a:t>
            </a:r>
            <a:r>
              <a:rPr lang="en-US" altLang="ko-KR" sz="1100" b="1" dirty="0"/>
              <a:t>&amp;</a:t>
            </a:r>
            <a:r>
              <a:rPr lang="ko-KR" altLang="en-US" sz="1100" b="1" dirty="0"/>
              <a:t> 분석 </a:t>
            </a:r>
            <a:r>
              <a:rPr lang="en-US" altLang="ko-KR" sz="1100" b="1" dirty="0"/>
              <a:t> </a:t>
            </a:r>
            <a:r>
              <a:rPr lang="ko-KR" altLang="en-US" sz="1100" dirty="0"/>
              <a:t>｜   설계</a:t>
            </a:r>
            <a:r>
              <a:rPr lang="en-US" altLang="ko-KR" sz="1100" dirty="0"/>
              <a:t>  </a:t>
            </a:r>
            <a:r>
              <a:rPr lang="ko-KR" altLang="en-US" sz="1100" dirty="0"/>
              <a:t>｜   구현</a:t>
            </a:r>
            <a:r>
              <a:rPr lang="en-US" altLang="ko-KR" sz="1100" dirty="0"/>
              <a:t>   </a:t>
            </a:r>
            <a:r>
              <a:rPr lang="ko-KR" altLang="en-US" sz="1100" dirty="0"/>
              <a:t>｜   </a:t>
            </a:r>
            <a:r>
              <a:rPr lang="ko-KR" altLang="en-US" sz="1100" dirty="0" err="1"/>
              <a:t>테스팅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294997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37846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333522" y="284308"/>
            <a:ext cx="2543908" cy="3871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</a:rPr>
              <a:t>소프트웨어공학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35572" y="126375"/>
            <a:ext cx="4920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IndianPoker</a:t>
            </a:r>
            <a:r>
              <a:rPr lang="en-US" altLang="ko-KR" sz="3600" b="1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 presentation</a:t>
            </a:r>
            <a:endParaRPr lang="ko-KR" altLang="en-US" sz="36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11485090" y="364411"/>
            <a:ext cx="227037" cy="226899"/>
            <a:chOff x="2198" y="519"/>
            <a:chExt cx="3279" cy="3277"/>
          </a:xfrm>
          <a:solidFill>
            <a:srgbClr val="7F6B60"/>
          </a:solidFill>
        </p:grpSpPr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2198" y="519"/>
              <a:ext cx="2460" cy="2459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201" y="2520"/>
              <a:ext cx="1276" cy="1276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93176" y="144223"/>
            <a:ext cx="1154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로그인 </a:t>
            </a:r>
            <a:r>
              <a:rPr lang="en-US" altLang="ko-KR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: </a:t>
            </a:r>
            <a:r>
              <a:rPr lang="ko-KR" altLang="en-US" sz="800" dirty="0" err="1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소공프렌</a:t>
            </a:r>
            <a:r>
              <a:rPr lang="ko-KR" altLang="en-US" sz="800" dirty="0" err="1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즈</a:t>
            </a:r>
            <a:endParaRPr lang="ko-KR" altLang="en-US" sz="800" b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0" y="6813264"/>
            <a:ext cx="12192000" cy="45719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537804" y="1228923"/>
            <a:ext cx="2480214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요구사항 </a:t>
            </a: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&amp;</a:t>
            </a: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분석</a:t>
            </a: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79" name="Picture 2" descr="C:\Users\yelmi\AndroidStudioProjects\IP_ver3\app\src\main\res\drawable\c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092" y="90910"/>
            <a:ext cx="987280" cy="75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46088" y="2043971"/>
            <a:ext cx="6061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대체 흐름 </a:t>
            </a:r>
            <a:r>
              <a:rPr lang="en-US" altLang="ko-KR" sz="2800" dirty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 </a:t>
            </a:r>
            <a:r>
              <a:rPr lang="en-US" altLang="ko-KR" sz="2800" dirty="0" smtClean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play2(Player</a:t>
            </a:r>
            <a:r>
              <a:rPr lang="ko-KR" altLang="en-US" sz="2800" dirty="0" smtClean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가 배당을 포기한 경우</a:t>
            </a:r>
            <a:r>
              <a:rPr lang="en-US" altLang="ko-KR" sz="2800" dirty="0" smtClean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)</a:t>
            </a:r>
            <a:endParaRPr lang="ko-KR" altLang="en-US" sz="2800" dirty="0">
              <a:solidFill>
                <a:srgbClr val="FFC00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763175"/>
              </p:ext>
            </p:extLst>
          </p:nvPr>
        </p:nvGraphicFramePr>
        <p:xfrm>
          <a:off x="537804" y="2679096"/>
          <a:ext cx="10067672" cy="40436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033836"/>
                <a:gridCol w="5033836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Actor</a:t>
                      </a:r>
                      <a:r>
                        <a:rPr lang="en-US" altLang="ko-KR" baseline="0" dirty="0" smtClean="0"/>
                        <a:t> Actions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System</a:t>
                      </a:r>
                      <a:r>
                        <a:rPr lang="en-US" altLang="ko-KR" baseline="0" dirty="0" smtClean="0"/>
                        <a:t> response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 Player</a:t>
                      </a:r>
                      <a:r>
                        <a:rPr lang="ko-KR" altLang="en-US" dirty="0" smtClean="0"/>
                        <a:t>가 게임을 시작한다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2. Player</a:t>
                      </a:r>
                      <a:r>
                        <a:rPr lang="ko-KR" altLang="en-US" dirty="0" smtClean="0"/>
                        <a:t>에게 기본점수 </a:t>
                      </a:r>
                      <a:r>
                        <a:rPr lang="en-US" altLang="ko-KR" dirty="0" smtClean="0"/>
                        <a:t>200</a:t>
                      </a:r>
                      <a:r>
                        <a:rPr lang="ko-KR" altLang="en-US" dirty="0" smtClean="0"/>
                        <a:t>점을 부여한다</a:t>
                      </a:r>
                      <a:r>
                        <a:rPr lang="en-US" altLang="ko-KR" dirty="0" smtClean="0"/>
                        <a:t>. 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3. Player</a:t>
                      </a:r>
                      <a:r>
                        <a:rPr lang="ko-KR" altLang="en-US" dirty="0" smtClean="0"/>
                        <a:t>가 카드를 뽑는다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4. 1~10</a:t>
                      </a:r>
                      <a:r>
                        <a:rPr lang="ko-KR" altLang="en-US" dirty="0" smtClean="0"/>
                        <a:t>의 랜덤 숫자를 뽑고 상대의 </a:t>
                      </a:r>
                      <a:r>
                        <a:rPr lang="en-US" altLang="ko-KR" dirty="0" smtClean="0"/>
                        <a:t>Player</a:t>
                      </a:r>
                      <a:r>
                        <a:rPr lang="ko-KR" altLang="en-US" dirty="0" smtClean="0"/>
                        <a:t>에게 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   </a:t>
                      </a:r>
                      <a:r>
                        <a:rPr lang="ko-KR" altLang="en-US" dirty="0" smtClean="0"/>
                        <a:t>카드 숫자를 보여준다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5. Player</a:t>
                      </a:r>
                      <a:r>
                        <a:rPr lang="ko-KR" altLang="en-US" dirty="0" smtClean="0"/>
                        <a:t>가 상대의 카드를 보고 </a:t>
                      </a:r>
                      <a:r>
                        <a:rPr lang="en-US" altLang="ko-KR" dirty="0" smtClean="0"/>
                        <a:t>10</a:t>
                      </a:r>
                      <a:r>
                        <a:rPr lang="ko-KR" altLang="en-US" dirty="0" smtClean="0"/>
                        <a:t>점부터 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   </a:t>
                      </a:r>
                      <a:r>
                        <a:rPr lang="ko-KR" altLang="en-US" dirty="0" smtClean="0"/>
                        <a:t>점수를 건다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6. </a:t>
                      </a:r>
                      <a:r>
                        <a:rPr lang="ko-KR" altLang="en-US" dirty="0" smtClean="0"/>
                        <a:t>자신의 카드가 상대방 보다 낮은 점수라고 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   </a:t>
                      </a:r>
                      <a:r>
                        <a:rPr lang="ko-KR" altLang="en-US" dirty="0" smtClean="0"/>
                        <a:t>생각하여 배당을 포기한다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7. </a:t>
                      </a:r>
                      <a:r>
                        <a:rPr lang="ko-KR" altLang="en-US" dirty="0" smtClean="0"/>
                        <a:t>포기한 </a:t>
                      </a:r>
                      <a:r>
                        <a:rPr lang="en-US" altLang="ko-KR" dirty="0" smtClean="0"/>
                        <a:t>Player</a:t>
                      </a:r>
                      <a:r>
                        <a:rPr lang="ko-KR" altLang="en-US" dirty="0" smtClean="0"/>
                        <a:t>의 카드 결과가 </a:t>
                      </a:r>
                      <a:r>
                        <a:rPr lang="en-US" altLang="ko-KR" dirty="0" smtClean="0"/>
                        <a:t>10</a:t>
                      </a:r>
                      <a:r>
                        <a:rPr lang="ko-KR" altLang="en-US" dirty="0" smtClean="0"/>
                        <a:t>일 경우이다</a:t>
                      </a:r>
                      <a:r>
                        <a:rPr lang="en-US" altLang="ko-KR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dirty="0" smtClean="0"/>
                        <a:t>   상대 </a:t>
                      </a:r>
                      <a:r>
                        <a:rPr lang="en-US" altLang="ko-KR" dirty="0" smtClean="0"/>
                        <a:t>Player</a:t>
                      </a:r>
                      <a:r>
                        <a:rPr lang="ko-KR" altLang="en-US" dirty="0" smtClean="0"/>
                        <a:t>에게 </a:t>
                      </a:r>
                      <a:r>
                        <a:rPr lang="en-US" altLang="ko-KR" dirty="0" smtClean="0"/>
                        <a:t>100</a:t>
                      </a:r>
                      <a:r>
                        <a:rPr lang="ko-KR" altLang="en-US" dirty="0" smtClean="0"/>
                        <a:t>점을 추가로 준다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타원 17"/>
          <p:cNvSpPr/>
          <p:nvPr/>
        </p:nvSpPr>
        <p:spPr>
          <a:xfrm>
            <a:off x="86088" y="1450621"/>
            <a:ext cx="360000" cy="36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  <a:latin typeface="+mn-ea"/>
              </a:rPr>
              <a:t>2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0" y="937846"/>
            <a:ext cx="12192000" cy="339969"/>
          </a:xfrm>
          <a:prstGeom prst="rect">
            <a:avLst/>
          </a:prstGeom>
          <a:solidFill>
            <a:srgbClr val="7F6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프로젝트 소개 ｜ </a:t>
            </a:r>
            <a:r>
              <a:rPr lang="ko-KR" altLang="en-US" sz="1100" b="1" dirty="0"/>
              <a:t>요구사항 </a:t>
            </a:r>
            <a:r>
              <a:rPr lang="en-US" altLang="ko-KR" sz="1100" b="1" dirty="0"/>
              <a:t>&amp;</a:t>
            </a:r>
            <a:r>
              <a:rPr lang="ko-KR" altLang="en-US" sz="1100" b="1" dirty="0"/>
              <a:t> 분석 </a:t>
            </a:r>
            <a:r>
              <a:rPr lang="en-US" altLang="ko-KR" sz="1100" b="1" dirty="0"/>
              <a:t> </a:t>
            </a:r>
            <a:r>
              <a:rPr lang="ko-KR" altLang="en-US" sz="1100" dirty="0"/>
              <a:t>｜   설계</a:t>
            </a:r>
            <a:r>
              <a:rPr lang="en-US" altLang="ko-KR" sz="1100" dirty="0"/>
              <a:t>  </a:t>
            </a:r>
            <a:r>
              <a:rPr lang="ko-KR" altLang="en-US" sz="1100" dirty="0"/>
              <a:t>｜   구현</a:t>
            </a:r>
            <a:r>
              <a:rPr lang="en-US" altLang="ko-KR" sz="1100" dirty="0"/>
              <a:t>   </a:t>
            </a:r>
            <a:r>
              <a:rPr lang="ko-KR" altLang="en-US" sz="1100" dirty="0"/>
              <a:t>｜   </a:t>
            </a:r>
            <a:r>
              <a:rPr lang="ko-KR" altLang="en-US" sz="1100" dirty="0" err="1"/>
              <a:t>테스팅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40422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37846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937846"/>
            <a:ext cx="12192000" cy="339969"/>
          </a:xfrm>
          <a:prstGeom prst="rect">
            <a:avLst/>
          </a:prstGeom>
          <a:solidFill>
            <a:srgbClr val="7F6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프로젝트 소개 ｜ 요구사항 </a:t>
            </a:r>
            <a:r>
              <a:rPr lang="en-US" altLang="ko-KR" sz="1100" dirty="0" smtClean="0"/>
              <a:t>&amp;</a:t>
            </a:r>
            <a:r>
              <a:rPr lang="ko-KR" altLang="en-US" sz="1100" dirty="0" smtClean="0"/>
              <a:t> 분석 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｜   설계</a:t>
            </a:r>
            <a:r>
              <a:rPr lang="en-US" altLang="ko-KR" sz="1100" dirty="0" smtClean="0"/>
              <a:t>  </a:t>
            </a:r>
            <a:r>
              <a:rPr lang="ko-KR" altLang="en-US" sz="1100" dirty="0" smtClean="0"/>
              <a:t>｜   구현</a:t>
            </a:r>
            <a:r>
              <a:rPr lang="en-US" altLang="ko-KR" sz="1100" dirty="0" smtClean="0"/>
              <a:t>   </a:t>
            </a:r>
            <a:r>
              <a:rPr lang="ko-KR" altLang="en-US" sz="1100" dirty="0" smtClean="0"/>
              <a:t>｜   </a:t>
            </a:r>
            <a:r>
              <a:rPr lang="ko-KR" altLang="en-US" sz="1100" dirty="0" err="1" smtClean="0"/>
              <a:t>테스팅</a:t>
            </a:r>
            <a:endParaRPr lang="en-US" altLang="ko-KR" sz="1100" dirty="0" smtClean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9333522" y="284308"/>
            <a:ext cx="2543908" cy="3871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</a:rPr>
              <a:t>소프트웨어공학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35572" y="126375"/>
            <a:ext cx="4920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IndianPoker</a:t>
            </a:r>
            <a:r>
              <a:rPr lang="en-US" altLang="ko-KR" sz="3600" b="1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 presentation</a:t>
            </a:r>
            <a:endParaRPr lang="ko-KR" altLang="en-US" sz="36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11485090" y="364411"/>
            <a:ext cx="227037" cy="226899"/>
            <a:chOff x="2198" y="519"/>
            <a:chExt cx="3279" cy="3277"/>
          </a:xfrm>
          <a:solidFill>
            <a:srgbClr val="7F6B60"/>
          </a:solidFill>
        </p:grpSpPr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2198" y="519"/>
              <a:ext cx="2460" cy="2459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201" y="2520"/>
              <a:ext cx="1276" cy="1276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93176" y="144223"/>
            <a:ext cx="1154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로그인 </a:t>
            </a:r>
            <a:r>
              <a:rPr lang="en-US" altLang="ko-KR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: </a:t>
            </a:r>
            <a:r>
              <a:rPr lang="ko-KR" altLang="en-US" sz="800" dirty="0" err="1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소공프렌</a:t>
            </a:r>
            <a:r>
              <a:rPr lang="ko-KR" altLang="en-US" sz="800" dirty="0" err="1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즈</a:t>
            </a:r>
            <a:endParaRPr lang="ko-KR" altLang="en-US" sz="800" b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0" y="6813264"/>
            <a:ext cx="12192000" cy="45719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9" name="Picture 2" descr="C:\Users\yelmi\AndroidStudioProjects\IP_ver3\app\src\main\res\drawable\c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092" y="90910"/>
            <a:ext cx="987280" cy="75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51" y="1613692"/>
            <a:ext cx="823132" cy="812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51" y="5554661"/>
            <a:ext cx="925158" cy="833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51" y="4562869"/>
            <a:ext cx="882458" cy="72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51" y="2549128"/>
            <a:ext cx="925158" cy="838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88" y="3565523"/>
            <a:ext cx="883021" cy="836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17700" y="1809630"/>
            <a:ext cx="68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주재민 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: PM, 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발표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클라이언트 구현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sz="2800" dirty="0" err="1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테스팅</a:t>
            </a:r>
            <a:endParaRPr lang="ko-KR" altLang="en-US" sz="28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17700" y="2771257"/>
            <a:ext cx="68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김진</a:t>
            </a:r>
            <a:r>
              <a:rPr lang="ko-KR" altLang="en-US" sz="28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주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: DB 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구현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UML, PPT 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제작 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sz="2800" dirty="0" err="1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테스팅</a:t>
            </a:r>
            <a:endParaRPr lang="ko-KR" altLang="en-US" sz="28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917700" y="3748265"/>
            <a:ext cx="68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윤지</a:t>
            </a:r>
            <a:r>
              <a:rPr lang="ko-KR" altLang="en-US" sz="28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영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: 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게임 룰 제작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PPT 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제작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sz="2800" dirty="0" err="1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테스팅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endParaRPr lang="ko-KR" altLang="en-US" sz="28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917700" y="4704271"/>
            <a:ext cx="68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이수</a:t>
            </a:r>
            <a:r>
              <a:rPr lang="ko-KR" altLang="en-US" sz="28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진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: 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서버 구현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sz="2800" dirty="0" err="1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테스팅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보고서 제작</a:t>
            </a:r>
            <a:endParaRPr lang="ko-KR" altLang="en-US" sz="28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17700" y="5603944"/>
            <a:ext cx="68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최예</a:t>
            </a:r>
            <a:r>
              <a:rPr lang="ko-KR" altLang="en-US" sz="28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진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: UI 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구현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테스트 케이스 제작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sz="2800" dirty="0" err="1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테스팅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보고서 제작</a:t>
            </a:r>
            <a:endParaRPr lang="ko-KR" altLang="en-US" sz="28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3079" name="Picture 7" descr="C:\Users\yelmi\Desktop\pjop.gif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300" y="2107789"/>
            <a:ext cx="4486030" cy="3496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64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37846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333522" y="284308"/>
            <a:ext cx="2543908" cy="3871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</a:rPr>
              <a:t>소프트웨어공학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35572" y="126375"/>
            <a:ext cx="4920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IndianPoker</a:t>
            </a:r>
            <a:r>
              <a:rPr lang="en-US" altLang="ko-KR" sz="3600" b="1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 presentation</a:t>
            </a:r>
            <a:endParaRPr lang="ko-KR" altLang="en-US" sz="36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11485090" y="364411"/>
            <a:ext cx="227037" cy="226899"/>
            <a:chOff x="2198" y="519"/>
            <a:chExt cx="3279" cy="3277"/>
          </a:xfrm>
          <a:solidFill>
            <a:srgbClr val="7F6B60"/>
          </a:solidFill>
        </p:grpSpPr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2198" y="519"/>
              <a:ext cx="2460" cy="2459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201" y="2520"/>
              <a:ext cx="1276" cy="1276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93176" y="144223"/>
            <a:ext cx="1154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로그인 </a:t>
            </a:r>
            <a:r>
              <a:rPr lang="en-US" altLang="ko-KR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: </a:t>
            </a:r>
            <a:r>
              <a:rPr lang="ko-KR" altLang="en-US" sz="800" dirty="0" err="1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소공프렌</a:t>
            </a:r>
            <a:r>
              <a:rPr lang="ko-KR" altLang="en-US" sz="800" dirty="0" err="1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즈</a:t>
            </a:r>
            <a:endParaRPr lang="ko-KR" altLang="en-US" sz="800" b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0" y="6813264"/>
            <a:ext cx="12192000" cy="45719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537804" y="1228923"/>
            <a:ext cx="2480214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요구사항 </a:t>
            </a: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&amp;</a:t>
            </a: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분석</a:t>
            </a: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79" name="Picture 2" descr="C:\Users\yelmi\AndroidStudioProjects\IP_ver3\app\src\main\res\drawable\c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092" y="90910"/>
            <a:ext cx="987280" cy="75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46088" y="2043971"/>
            <a:ext cx="6061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대체 흐름 </a:t>
            </a:r>
            <a:r>
              <a:rPr lang="en-US" altLang="ko-KR" sz="2800" dirty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 </a:t>
            </a:r>
            <a:r>
              <a:rPr lang="en-US" altLang="ko-KR" sz="2800" dirty="0" smtClean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play2(Player</a:t>
            </a:r>
            <a:r>
              <a:rPr lang="ko-KR" altLang="en-US" sz="2800" dirty="0" smtClean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가 배당을 포기한 경우</a:t>
            </a:r>
            <a:r>
              <a:rPr lang="en-US" altLang="ko-KR" sz="2800" dirty="0" smtClean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)</a:t>
            </a:r>
            <a:endParaRPr lang="ko-KR" altLang="en-US" sz="2800" dirty="0">
              <a:solidFill>
                <a:srgbClr val="FFC00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119268"/>
              </p:ext>
            </p:extLst>
          </p:nvPr>
        </p:nvGraphicFramePr>
        <p:xfrm>
          <a:off x="537804" y="2679096"/>
          <a:ext cx="10067672" cy="1752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033836"/>
                <a:gridCol w="5033836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Actor</a:t>
                      </a:r>
                      <a:r>
                        <a:rPr lang="en-US" altLang="ko-KR" baseline="0" dirty="0" smtClean="0"/>
                        <a:t> Actions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System</a:t>
                      </a:r>
                      <a:r>
                        <a:rPr lang="en-US" altLang="ko-KR" baseline="0" dirty="0" smtClean="0"/>
                        <a:t> response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8. </a:t>
                      </a:r>
                      <a:r>
                        <a:rPr lang="ko-KR" altLang="en-US" dirty="0" smtClean="0"/>
                        <a:t>두 </a:t>
                      </a:r>
                      <a:r>
                        <a:rPr lang="en-US" altLang="ko-KR" dirty="0" smtClean="0"/>
                        <a:t>Player</a:t>
                      </a:r>
                      <a:r>
                        <a:rPr lang="ko-KR" altLang="en-US" dirty="0" smtClean="0"/>
                        <a:t>의 카드 결과를 출력하고 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   </a:t>
                      </a:r>
                      <a:r>
                        <a:rPr lang="ko-KR" altLang="en-US" dirty="0" smtClean="0"/>
                        <a:t>상대 </a:t>
                      </a:r>
                      <a:r>
                        <a:rPr lang="en-US" altLang="ko-KR" dirty="0" smtClean="0"/>
                        <a:t>Player</a:t>
                      </a:r>
                      <a:r>
                        <a:rPr lang="ko-KR" altLang="en-US" dirty="0" smtClean="0"/>
                        <a:t>를 승자로 판단한다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9. </a:t>
                      </a:r>
                      <a:r>
                        <a:rPr lang="ko-KR" altLang="en-US" dirty="0" smtClean="0"/>
                        <a:t>저장된 배당 점수를 모두 승리자에게 준다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10.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다음 턴을 실행한다</a:t>
                      </a:r>
                      <a:r>
                        <a:rPr lang="en-US" altLang="ko-KR" baseline="0" dirty="0" smtClean="0"/>
                        <a:t>.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타원 18"/>
          <p:cNvSpPr/>
          <p:nvPr/>
        </p:nvSpPr>
        <p:spPr>
          <a:xfrm>
            <a:off x="86088" y="1450621"/>
            <a:ext cx="360000" cy="36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  <a:latin typeface="+mn-ea"/>
              </a:rPr>
              <a:t>2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0" y="937846"/>
            <a:ext cx="12192000" cy="339969"/>
          </a:xfrm>
          <a:prstGeom prst="rect">
            <a:avLst/>
          </a:prstGeom>
          <a:solidFill>
            <a:srgbClr val="7F6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프로젝트 소개 ｜ </a:t>
            </a:r>
            <a:r>
              <a:rPr lang="ko-KR" altLang="en-US" sz="1100" b="1" dirty="0"/>
              <a:t>요구사항 </a:t>
            </a:r>
            <a:r>
              <a:rPr lang="en-US" altLang="ko-KR" sz="1100" b="1" dirty="0"/>
              <a:t>&amp;</a:t>
            </a:r>
            <a:r>
              <a:rPr lang="ko-KR" altLang="en-US" sz="1100" b="1" dirty="0"/>
              <a:t> 분석 </a:t>
            </a:r>
            <a:r>
              <a:rPr lang="en-US" altLang="ko-KR" sz="1100" b="1" dirty="0"/>
              <a:t> </a:t>
            </a:r>
            <a:r>
              <a:rPr lang="ko-KR" altLang="en-US" sz="1100" dirty="0"/>
              <a:t>｜   설계</a:t>
            </a:r>
            <a:r>
              <a:rPr lang="en-US" altLang="ko-KR" sz="1100" dirty="0"/>
              <a:t>  </a:t>
            </a:r>
            <a:r>
              <a:rPr lang="ko-KR" altLang="en-US" sz="1100" dirty="0"/>
              <a:t>｜   구현</a:t>
            </a:r>
            <a:r>
              <a:rPr lang="en-US" altLang="ko-KR" sz="1100" dirty="0"/>
              <a:t>   </a:t>
            </a:r>
            <a:r>
              <a:rPr lang="ko-KR" altLang="en-US" sz="1100" dirty="0"/>
              <a:t>｜   </a:t>
            </a:r>
            <a:r>
              <a:rPr lang="ko-KR" altLang="en-US" sz="1100" dirty="0" err="1"/>
              <a:t>테스팅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35848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37846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333522" y="284308"/>
            <a:ext cx="2543908" cy="3871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</a:rPr>
              <a:t>소프트웨어공학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35572" y="126375"/>
            <a:ext cx="4920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IndianPoker</a:t>
            </a:r>
            <a:r>
              <a:rPr lang="en-US" altLang="ko-KR" sz="3600" b="1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 presentation</a:t>
            </a:r>
            <a:endParaRPr lang="ko-KR" altLang="en-US" sz="36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11485090" y="364411"/>
            <a:ext cx="227037" cy="226899"/>
            <a:chOff x="2198" y="519"/>
            <a:chExt cx="3279" cy="3277"/>
          </a:xfrm>
          <a:solidFill>
            <a:srgbClr val="7F6B60"/>
          </a:solidFill>
        </p:grpSpPr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2198" y="519"/>
              <a:ext cx="2460" cy="2459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201" y="2520"/>
              <a:ext cx="1276" cy="1276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93176" y="144223"/>
            <a:ext cx="1154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로그인 </a:t>
            </a:r>
            <a:r>
              <a:rPr lang="en-US" altLang="ko-KR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: </a:t>
            </a:r>
            <a:r>
              <a:rPr lang="ko-KR" altLang="en-US" sz="800" dirty="0" err="1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소공프렌</a:t>
            </a:r>
            <a:r>
              <a:rPr lang="ko-KR" altLang="en-US" sz="800" dirty="0" err="1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즈</a:t>
            </a:r>
            <a:endParaRPr lang="ko-KR" altLang="en-US" sz="800" b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0" y="6813264"/>
            <a:ext cx="12192000" cy="45719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537804" y="1228923"/>
            <a:ext cx="2480214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요구사항 </a:t>
            </a: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&amp;</a:t>
            </a: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분석</a:t>
            </a: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79" name="Picture 2" descr="C:\Users\yelmi\AndroidStudioProjects\IP_ver3\app\src\main\res\drawable\c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092" y="90910"/>
            <a:ext cx="987280" cy="75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46088" y="2043971"/>
            <a:ext cx="6061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예</a:t>
            </a:r>
            <a:r>
              <a:rPr lang="ko-KR" altLang="en-US" sz="2800" dirty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외</a:t>
            </a:r>
            <a:r>
              <a:rPr lang="ko-KR" altLang="en-US" sz="2800" dirty="0" smtClean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sz="2800" dirty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흐름 </a:t>
            </a:r>
            <a:r>
              <a:rPr lang="en-US" altLang="ko-KR" sz="2800" dirty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 </a:t>
            </a:r>
            <a:r>
              <a:rPr lang="en-US" altLang="ko-KR" sz="2800" dirty="0" smtClean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play</a:t>
            </a:r>
            <a:endParaRPr lang="ko-KR" altLang="en-US" sz="2800" dirty="0">
              <a:solidFill>
                <a:srgbClr val="FFC00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372780"/>
              </p:ext>
            </p:extLst>
          </p:nvPr>
        </p:nvGraphicFramePr>
        <p:xfrm>
          <a:off x="537804" y="2679096"/>
          <a:ext cx="10180996" cy="3134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033836"/>
                <a:gridCol w="514716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Actor</a:t>
                      </a:r>
                      <a:r>
                        <a:rPr lang="en-US" altLang="ko-KR" baseline="0" dirty="0" smtClean="0"/>
                        <a:t> Actions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System</a:t>
                      </a:r>
                      <a:r>
                        <a:rPr lang="en-US" altLang="ko-KR" baseline="0" dirty="0" smtClean="0"/>
                        <a:t> response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 Player</a:t>
                      </a:r>
                      <a:r>
                        <a:rPr lang="ko-KR" altLang="en-US" dirty="0" smtClean="0"/>
                        <a:t>가 게임을 시작한다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2. Player</a:t>
                      </a:r>
                      <a:r>
                        <a:rPr lang="ko-KR" altLang="en-US" dirty="0" smtClean="0"/>
                        <a:t>에게 기본점수 </a:t>
                      </a:r>
                      <a:r>
                        <a:rPr lang="en-US" altLang="ko-KR" dirty="0" smtClean="0"/>
                        <a:t>200</a:t>
                      </a:r>
                      <a:r>
                        <a:rPr lang="ko-KR" altLang="en-US" dirty="0" smtClean="0"/>
                        <a:t>점을 부여한다</a:t>
                      </a:r>
                      <a:r>
                        <a:rPr lang="en-US" altLang="ko-KR" dirty="0" smtClean="0"/>
                        <a:t>. 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3. Player</a:t>
                      </a:r>
                      <a:r>
                        <a:rPr lang="ko-KR" altLang="en-US" dirty="0" smtClean="0"/>
                        <a:t>가 카드를 뽑는다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4. 1~10</a:t>
                      </a:r>
                      <a:r>
                        <a:rPr lang="ko-KR" altLang="en-US" dirty="0" smtClean="0"/>
                        <a:t>의 랜덤 숫자를 뽑고 상대의 </a:t>
                      </a:r>
                      <a:r>
                        <a:rPr lang="en-US" altLang="ko-KR" dirty="0" smtClean="0"/>
                        <a:t>Player</a:t>
                      </a:r>
                      <a:r>
                        <a:rPr lang="ko-KR" altLang="en-US" dirty="0" smtClean="0"/>
                        <a:t>에게 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   </a:t>
                      </a:r>
                      <a:r>
                        <a:rPr lang="ko-KR" altLang="en-US" dirty="0" smtClean="0"/>
                        <a:t>카드 숫자를 보여준다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5. Player</a:t>
                      </a:r>
                      <a:r>
                        <a:rPr lang="ko-KR" altLang="en-US" dirty="0" smtClean="0"/>
                        <a:t>가 가진 점수보다 더 많은 점수를 건다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6. Player</a:t>
                      </a:r>
                      <a:r>
                        <a:rPr lang="ko-KR" altLang="en-US" dirty="0" smtClean="0"/>
                        <a:t>에게 점수가 초과되었다고 알리고 다시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   </a:t>
                      </a:r>
                      <a:r>
                        <a:rPr lang="ko-KR" altLang="en-US" dirty="0" smtClean="0"/>
                        <a:t>입력하게 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550452" y="3904116"/>
            <a:ext cx="5486644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배팅 할 수 있는 점수를 제한함으로써 예외 흐름 해결</a:t>
            </a:r>
            <a:endParaRPr lang="ko-KR" altLang="en-US" sz="28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86088" y="1450621"/>
            <a:ext cx="360000" cy="36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  <a:latin typeface="+mn-ea"/>
              </a:rPr>
              <a:t>2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0" y="937846"/>
            <a:ext cx="12192000" cy="339969"/>
          </a:xfrm>
          <a:prstGeom prst="rect">
            <a:avLst/>
          </a:prstGeom>
          <a:solidFill>
            <a:srgbClr val="7F6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프로젝트 소개 ｜ </a:t>
            </a:r>
            <a:r>
              <a:rPr lang="ko-KR" altLang="en-US" sz="1100" b="1" dirty="0"/>
              <a:t>요구사항 </a:t>
            </a:r>
            <a:r>
              <a:rPr lang="en-US" altLang="ko-KR" sz="1100" b="1" dirty="0"/>
              <a:t>&amp;</a:t>
            </a:r>
            <a:r>
              <a:rPr lang="ko-KR" altLang="en-US" sz="1100" b="1" dirty="0"/>
              <a:t> 분석 </a:t>
            </a:r>
            <a:r>
              <a:rPr lang="en-US" altLang="ko-KR" sz="1100" b="1" dirty="0"/>
              <a:t> </a:t>
            </a:r>
            <a:r>
              <a:rPr lang="ko-KR" altLang="en-US" sz="1100" dirty="0"/>
              <a:t>｜   설계</a:t>
            </a:r>
            <a:r>
              <a:rPr lang="en-US" altLang="ko-KR" sz="1100" dirty="0"/>
              <a:t>  </a:t>
            </a:r>
            <a:r>
              <a:rPr lang="ko-KR" altLang="en-US" sz="1100" dirty="0"/>
              <a:t>｜   구현</a:t>
            </a:r>
            <a:r>
              <a:rPr lang="en-US" altLang="ko-KR" sz="1100" dirty="0"/>
              <a:t>   </a:t>
            </a:r>
            <a:r>
              <a:rPr lang="ko-KR" altLang="en-US" sz="1100" dirty="0"/>
              <a:t>｜   </a:t>
            </a:r>
            <a:r>
              <a:rPr lang="ko-KR" altLang="en-US" sz="1100" dirty="0" err="1"/>
              <a:t>테스팅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78321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37846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333522" y="284308"/>
            <a:ext cx="2543908" cy="3871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</a:rPr>
              <a:t>소프트웨어공학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35572" y="126375"/>
            <a:ext cx="4920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IndianPoker</a:t>
            </a:r>
            <a:r>
              <a:rPr lang="en-US" altLang="ko-KR" sz="3600" b="1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 presentation</a:t>
            </a:r>
            <a:endParaRPr lang="ko-KR" altLang="en-US" sz="36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11485090" y="364411"/>
            <a:ext cx="227037" cy="226899"/>
            <a:chOff x="2198" y="519"/>
            <a:chExt cx="3279" cy="3277"/>
          </a:xfrm>
          <a:solidFill>
            <a:srgbClr val="7F6B60"/>
          </a:solidFill>
        </p:grpSpPr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2198" y="519"/>
              <a:ext cx="2460" cy="2459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201" y="2520"/>
              <a:ext cx="1276" cy="1276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93176" y="144223"/>
            <a:ext cx="1154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로그인 </a:t>
            </a:r>
            <a:r>
              <a:rPr lang="en-US" altLang="ko-KR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: </a:t>
            </a:r>
            <a:r>
              <a:rPr lang="ko-KR" altLang="en-US" sz="800" dirty="0" err="1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소공프렌</a:t>
            </a:r>
            <a:r>
              <a:rPr lang="ko-KR" altLang="en-US" sz="800" dirty="0" err="1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즈</a:t>
            </a:r>
            <a:endParaRPr lang="ko-KR" altLang="en-US" sz="800" b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0" y="6813264"/>
            <a:ext cx="12192000" cy="45719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537804" y="1228923"/>
            <a:ext cx="2480214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요구사항 </a:t>
            </a: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&amp;</a:t>
            </a: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분석</a:t>
            </a: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79" name="Picture 2" descr="C:\Users\yelmi\AndroidStudioProjects\IP_ver3\app\src\main\res\drawable\c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092" y="90910"/>
            <a:ext cx="987280" cy="75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46088" y="2043971"/>
            <a:ext cx="6061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분</a:t>
            </a:r>
            <a:r>
              <a:rPr lang="ko-KR" altLang="en-US" sz="2800" dirty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석</a:t>
            </a:r>
            <a:r>
              <a:rPr lang="ko-KR" altLang="en-US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모델</a:t>
            </a:r>
            <a:endParaRPr lang="ko-KR" altLang="en-US" sz="2800" dirty="0">
              <a:solidFill>
                <a:srgbClr val="3F9EAB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98393" y="2729771"/>
            <a:ext cx="616955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Player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: 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인디언 포커를 실행하는 </a:t>
            </a:r>
            <a:r>
              <a:rPr lang="en-US" altLang="ko-KR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actor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</a:p>
          <a:p>
            <a:endParaRPr lang="en-US" altLang="ko-KR" sz="2800" dirty="0">
              <a:solidFill>
                <a:srgbClr val="3F9EAB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en-US" altLang="ko-KR" sz="2800" dirty="0" err="1" smtClean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IndianPoker</a:t>
            </a:r>
            <a:r>
              <a:rPr lang="en-US" altLang="ko-KR" sz="2800" dirty="0" smtClean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: </a:t>
            </a:r>
            <a:r>
              <a:rPr lang="en-US" altLang="ko-KR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Control 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스테레오 타입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</a:p>
          <a:p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</a:p>
          <a:p>
            <a:r>
              <a:rPr lang="en-US" altLang="ko-KR" sz="2800" dirty="0" smtClean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Card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: </a:t>
            </a:r>
            <a:r>
              <a:rPr lang="ko-KR" altLang="en-US" sz="28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카드를 뽑는 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클래스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</a:p>
          <a:p>
            <a:endParaRPr lang="en-US" altLang="ko-KR" sz="28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en-US" altLang="ko-KR" sz="2800" dirty="0" smtClean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DB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: </a:t>
            </a:r>
            <a:r>
              <a:rPr lang="en-US" altLang="ko-KR" sz="2800" dirty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Entity</a:t>
            </a:r>
            <a:r>
              <a:rPr lang="en-US" altLang="ko-KR" sz="28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ko-KR" sz="28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스테레오 타입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</a:p>
        </p:txBody>
      </p:sp>
      <p:sp>
        <p:nvSpPr>
          <p:cNvPr id="18" name="타원 17"/>
          <p:cNvSpPr/>
          <p:nvPr/>
        </p:nvSpPr>
        <p:spPr>
          <a:xfrm>
            <a:off x="86088" y="1450621"/>
            <a:ext cx="360000" cy="36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  <a:latin typeface="+mn-ea"/>
              </a:rPr>
              <a:t>2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0" y="937846"/>
            <a:ext cx="12192000" cy="339969"/>
          </a:xfrm>
          <a:prstGeom prst="rect">
            <a:avLst/>
          </a:prstGeom>
          <a:solidFill>
            <a:srgbClr val="7F6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프로젝트 소개 ｜ </a:t>
            </a:r>
            <a:r>
              <a:rPr lang="ko-KR" altLang="en-US" sz="1100" b="1" dirty="0"/>
              <a:t>요구사항 </a:t>
            </a:r>
            <a:r>
              <a:rPr lang="en-US" altLang="ko-KR" sz="1100" b="1" dirty="0"/>
              <a:t>&amp;</a:t>
            </a:r>
            <a:r>
              <a:rPr lang="ko-KR" altLang="en-US" sz="1100" b="1" dirty="0"/>
              <a:t> 분석 </a:t>
            </a:r>
            <a:r>
              <a:rPr lang="en-US" altLang="ko-KR" sz="1100" b="1" dirty="0"/>
              <a:t> </a:t>
            </a:r>
            <a:r>
              <a:rPr lang="ko-KR" altLang="en-US" sz="1100" dirty="0"/>
              <a:t>｜   설계</a:t>
            </a:r>
            <a:r>
              <a:rPr lang="en-US" altLang="ko-KR" sz="1100" dirty="0"/>
              <a:t>  </a:t>
            </a:r>
            <a:r>
              <a:rPr lang="ko-KR" altLang="en-US" sz="1100" dirty="0"/>
              <a:t>｜   구현</a:t>
            </a:r>
            <a:r>
              <a:rPr lang="en-US" altLang="ko-KR" sz="1100" dirty="0"/>
              <a:t>   </a:t>
            </a:r>
            <a:r>
              <a:rPr lang="ko-KR" altLang="en-US" sz="1100" dirty="0"/>
              <a:t>｜   </a:t>
            </a:r>
            <a:r>
              <a:rPr lang="ko-KR" altLang="en-US" sz="1100" dirty="0" err="1"/>
              <a:t>테스팅</a:t>
            </a:r>
            <a:endParaRPr lang="en-US" altLang="ko-KR" sz="11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8" y="2567191"/>
            <a:ext cx="4887912" cy="4075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281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37846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333522" y="284308"/>
            <a:ext cx="2543908" cy="3871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</a:rPr>
              <a:t>소프트웨어공학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35572" y="126375"/>
            <a:ext cx="4920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IndianPoker</a:t>
            </a:r>
            <a:r>
              <a:rPr lang="en-US" altLang="ko-KR" sz="3600" b="1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 presentation</a:t>
            </a:r>
            <a:endParaRPr lang="ko-KR" altLang="en-US" sz="36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11485090" y="364411"/>
            <a:ext cx="227037" cy="226899"/>
            <a:chOff x="2198" y="519"/>
            <a:chExt cx="3279" cy="3277"/>
          </a:xfrm>
          <a:solidFill>
            <a:srgbClr val="7F6B60"/>
          </a:solidFill>
        </p:grpSpPr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2198" y="519"/>
              <a:ext cx="2460" cy="2459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201" y="2520"/>
              <a:ext cx="1276" cy="1276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93176" y="144223"/>
            <a:ext cx="1154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로그인 </a:t>
            </a:r>
            <a:r>
              <a:rPr lang="en-US" altLang="ko-KR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: </a:t>
            </a:r>
            <a:r>
              <a:rPr lang="ko-KR" altLang="en-US" sz="800" dirty="0" err="1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소공프렌</a:t>
            </a:r>
            <a:r>
              <a:rPr lang="ko-KR" altLang="en-US" sz="800" dirty="0" err="1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즈</a:t>
            </a:r>
            <a:endParaRPr lang="ko-KR" altLang="en-US" sz="800" b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0" y="6813264"/>
            <a:ext cx="12192000" cy="45719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86088" y="1450621"/>
            <a:ext cx="360000" cy="36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prstClr val="white"/>
                </a:solidFill>
                <a:latin typeface="+mn-ea"/>
              </a:rPr>
              <a:t>3</a:t>
            </a:r>
            <a:endParaRPr lang="en-US" altLang="ko-KR" sz="16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537804" y="1228923"/>
            <a:ext cx="2480214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설계</a:t>
            </a: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79" name="Picture 2" descr="C:\Users\yelmi\AndroidStudioProjects\IP_ver3\app\src\main\res\drawable\c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092" y="90910"/>
            <a:ext cx="987280" cy="75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46088" y="2043971"/>
            <a:ext cx="6061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UI design</a:t>
            </a:r>
            <a:endParaRPr lang="ko-KR" altLang="en-US" sz="2800" dirty="0">
              <a:solidFill>
                <a:srgbClr val="3F9EAB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80707" y="1369011"/>
            <a:ext cx="1192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시</a:t>
            </a:r>
            <a:r>
              <a:rPr lang="ko-KR" altLang="en-US" sz="2800" dirty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작</a:t>
            </a:r>
            <a:r>
              <a:rPr lang="ko-KR" altLang="en-US" sz="2800" dirty="0" smtClean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화면</a:t>
            </a:r>
            <a:endParaRPr lang="ko-KR" altLang="en-US" sz="2800" dirty="0">
              <a:solidFill>
                <a:srgbClr val="FFC00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53401" y="1386109"/>
            <a:ext cx="1311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로그</a:t>
            </a:r>
            <a:r>
              <a:rPr lang="ko-KR" altLang="en-US" sz="2800" dirty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인</a:t>
            </a:r>
            <a:r>
              <a:rPr lang="ko-KR" altLang="en-US" sz="2800" dirty="0" smtClean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화면</a:t>
            </a:r>
            <a:endParaRPr lang="ko-KR" altLang="en-US" sz="2800" dirty="0">
              <a:solidFill>
                <a:srgbClr val="FFC00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2050" name="Picture 2" descr="C:\Users\yelmi\Desktop\KakaoTalk_20161130_03004738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343" y="1892180"/>
            <a:ext cx="2871289" cy="482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yelmi\Desktop\KakaoTalk_20161130_03005430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136" y="1892181"/>
            <a:ext cx="2897615" cy="482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23689" y="1892180"/>
            <a:ext cx="2873822" cy="4821723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996287" y="1392497"/>
            <a:ext cx="1128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메</a:t>
            </a:r>
            <a:r>
              <a:rPr lang="ko-KR" altLang="en-US" sz="280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인</a:t>
            </a:r>
            <a:r>
              <a:rPr lang="ko-KR" altLang="en-US" sz="2800" smtClean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화면</a:t>
            </a:r>
            <a:endParaRPr lang="ko-KR" altLang="en-US" sz="2800" dirty="0">
              <a:solidFill>
                <a:srgbClr val="FFC00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2052" name="Picture 4" descr="C:\Users\yelmi\Desktop\KakaoTalk_20161130_030059219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689" y="1892180"/>
            <a:ext cx="2873822" cy="481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0" y="937846"/>
            <a:ext cx="12192000" cy="339969"/>
          </a:xfrm>
          <a:prstGeom prst="rect">
            <a:avLst/>
          </a:prstGeom>
          <a:solidFill>
            <a:srgbClr val="7F6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프로젝트 소개 ｜ 요구사항 </a:t>
            </a:r>
            <a:r>
              <a:rPr lang="en-US" altLang="ko-KR" sz="1100" dirty="0"/>
              <a:t>&amp;</a:t>
            </a:r>
            <a:r>
              <a:rPr lang="ko-KR" altLang="en-US" sz="1100" dirty="0"/>
              <a:t> 분석 </a:t>
            </a:r>
            <a:r>
              <a:rPr lang="en-US" altLang="ko-KR" sz="1100" dirty="0"/>
              <a:t> </a:t>
            </a:r>
            <a:r>
              <a:rPr lang="ko-KR" altLang="en-US" sz="1100" dirty="0"/>
              <a:t>｜   </a:t>
            </a:r>
            <a:r>
              <a:rPr lang="ko-KR" altLang="en-US" sz="1100" b="1" dirty="0"/>
              <a:t>설계</a:t>
            </a:r>
            <a:r>
              <a:rPr lang="en-US" altLang="ko-KR" sz="1100" dirty="0"/>
              <a:t>  </a:t>
            </a:r>
            <a:r>
              <a:rPr lang="ko-KR" altLang="en-US" sz="1100" dirty="0"/>
              <a:t>｜   구현</a:t>
            </a:r>
            <a:r>
              <a:rPr lang="en-US" altLang="ko-KR" sz="1100" dirty="0"/>
              <a:t>   </a:t>
            </a:r>
            <a:r>
              <a:rPr lang="ko-KR" altLang="en-US" sz="1100" dirty="0"/>
              <a:t>｜   </a:t>
            </a:r>
            <a:r>
              <a:rPr lang="ko-KR" altLang="en-US" sz="1100" dirty="0" err="1"/>
              <a:t>테스팅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61011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7" grpId="0"/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37846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333522" y="284308"/>
            <a:ext cx="2543908" cy="3871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</a:rPr>
              <a:t>소프트웨어공학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35572" y="126375"/>
            <a:ext cx="4920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IndianPoker</a:t>
            </a:r>
            <a:r>
              <a:rPr lang="en-US" altLang="ko-KR" sz="3600" b="1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 presentation</a:t>
            </a:r>
            <a:endParaRPr lang="ko-KR" altLang="en-US" sz="36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11485090" y="364411"/>
            <a:ext cx="227037" cy="226899"/>
            <a:chOff x="2198" y="519"/>
            <a:chExt cx="3279" cy="3277"/>
          </a:xfrm>
          <a:solidFill>
            <a:srgbClr val="7F6B60"/>
          </a:solidFill>
        </p:grpSpPr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2198" y="519"/>
              <a:ext cx="2460" cy="2459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201" y="2520"/>
              <a:ext cx="1276" cy="1276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93176" y="144223"/>
            <a:ext cx="1154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로그인 </a:t>
            </a:r>
            <a:r>
              <a:rPr lang="en-US" altLang="ko-KR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: </a:t>
            </a:r>
            <a:r>
              <a:rPr lang="ko-KR" altLang="en-US" sz="800" dirty="0" err="1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소공프렌</a:t>
            </a:r>
            <a:r>
              <a:rPr lang="ko-KR" altLang="en-US" sz="800" dirty="0" err="1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즈</a:t>
            </a:r>
            <a:endParaRPr lang="ko-KR" altLang="en-US" sz="800" b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0" y="6813264"/>
            <a:ext cx="12192000" cy="45719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537804" y="1228923"/>
            <a:ext cx="2480214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설계</a:t>
            </a: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79" name="Picture 2" descr="C:\Users\yelmi\AndroidStudioProjects\IP_ver3\app\src\main\res\drawable\c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092" y="90910"/>
            <a:ext cx="987280" cy="75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4352392" y="1368961"/>
            <a:ext cx="1443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HELP</a:t>
            </a:r>
            <a:r>
              <a:rPr lang="ko-KR" altLang="en-US" sz="2800" dirty="0" smtClean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화면</a:t>
            </a:r>
            <a:endParaRPr lang="ko-KR" altLang="en-US" sz="2800" dirty="0">
              <a:solidFill>
                <a:srgbClr val="FFC00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28" name="그림 27" descr="highscore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43102" y="1895348"/>
            <a:ext cx="2879125" cy="4826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 descr="C:\Users\yelmi\Desktop\KakaoTalk_20161130_03010844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071" y="1895348"/>
            <a:ext cx="2896037" cy="482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yelmi\Desktop\KakaoTalk_20161130_03010464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345" y="1895348"/>
            <a:ext cx="2884544" cy="482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9027205" y="1368961"/>
            <a:ext cx="1110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랭킹화면</a:t>
            </a:r>
            <a:endParaRPr lang="ko-KR" altLang="en-US" sz="2800" dirty="0">
              <a:solidFill>
                <a:srgbClr val="FFC00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3077" name="Picture 5" descr="C:\Users\yelmi\Desktop\KakaoTalk_20161130_030111974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188" y="1892696"/>
            <a:ext cx="2879039" cy="48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/>
          <p:cNvSpPr/>
          <p:nvPr/>
        </p:nvSpPr>
        <p:spPr>
          <a:xfrm>
            <a:off x="86088" y="1450621"/>
            <a:ext cx="360000" cy="36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prstClr val="white"/>
                </a:solidFill>
                <a:latin typeface="+mn-ea"/>
              </a:rPr>
              <a:t>3</a:t>
            </a:r>
            <a:endParaRPr lang="en-US" altLang="ko-KR" sz="16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937846"/>
            <a:ext cx="12192000" cy="339969"/>
          </a:xfrm>
          <a:prstGeom prst="rect">
            <a:avLst/>
          </a:prstGeom>
          <a:solidFill>
            <a:srgbClr val="7F6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프로젝트 소개 ｜ 요구사항 </a:t>
            </a:r>
            <a:r>
              <a:rPr lang="en-US" altLang="ko-KR" sz="1100" dirty="0"/>
              <a:t>&amp;</a:t>
            </a:r>
            <a:r>
              <a:rPr lang="ko-KR" altLang="en-US" sz="1100" dirty="0"/>
              <a:t> 분석 </a:t>
            </a:r>
            <a:r>
              <a:rPr lang="en-US" altLang="ko-KR" sz="1100" dirty="0"/>
              <a:t> </a:t>
            </a:r>
            <a:r>
              <a:rPr lang="ko-KR" altLang="en-US" sz="1100" dirty="0"/>
              <a:t>｜   </a:t>
            </a:r>
            <a:r>
              <a:rPr lang="ko-KR" altLang="en-US" sz="1100" b="1" dirty="0"/>
              <a:t>설계</a:t>
            </a:r>
            <a:r>
              <a:rPr lang="en-US" altLang="ko-KR" sz="1100" dirty="0"/>
              <a:t>  </a:t>
            </a:r>
            <a:r>
              <a:rPr lang="ko-KR" altLang="en-US" sz="1100" dirty="0"/>
              <a:t>｜   구현</a:t>
            </a:r>
            <a:r>
              <a:rPr lang="en-US" altLang="ko-KR" sz="1100" dirty="0"/>
              <a:t>   </a:t>
            </a:r>
            <a:r>
              <a:rPr lang="ko-KR" altLang="en-US" sz="1100" dirty="0"/>
              <a:t>｜   </a:t>
            </a:r>
            <a:r>
              <a:rPr lang="ko-KR" altLang="en-US" sz="1100" dirty="0" err="1"/>
              <a:t>테스팅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95787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37846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333522" y="284308"/>
            <a:ext cx="2543908" cy="3871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</a:rPr>
              <a:t>소프트웨어공학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35572" y="126375"/>
            <a:ext cx="4920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IndianPoker</a:t>
            </a:r>
            <a:r>
              <a:rPr lang="en-US" altLang="ko-KR" sz="3600" b="1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 presentation</a:t>
            </a:r>
            <a:endParaRPr lang="ko-KR" altLang="en-US" sz="36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11485090" y="364411"/>
            <a:ext cx="227037" cy="226899"/>
            <a:chOff x="2198" y="519"/>
            <a:chExt cx="3279" cy="3277"/>
          </a:xfrm>
          <a:solidFill>
            <a:srgbClr val="7F6B60"/>
          </a:solidFill>
        </p:grpSpPr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2198" y="519"/>
              <a:ext cx="2460" cy="2459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201" y="2520"/>
              <a:ext cx="1276" cy="1276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93176" y="144223"/>
            <a:ext cx="1154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로그인 </a:t>
            </a:r>
            <a:r>
              <a:rPr lang="en-US" altLang="ko-KR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: </a:t>
            </a:r>
            <a:r>
              <a:rPr lang="ko-KR" altLang="en-US" sz="800" dirty="0" err="1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소공프렌</a:t>
            </a:r>
            <a:r>
              <a:rPr lang="ko-KR" altLang="en-US" sz="800" dirty="0" err="1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즈</a:t>
            </a:r>
            <a:endParaRPr lang="ko-KR" altLang="en-US" sz="800" b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0" y="6813264"/>
            <a:ext cx="12192000" cy="45719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537804" y="1228923"/>
            <a:ext cx="2480214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설계</a:t>
            </a: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79" name="Picture 2" descr="C:\Users\yelmi\AndroidStudioProjects\IP_ver3\app\src\main\res\drawable\c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092" y="90910"/>
            <a:ext cx="987280" cy="75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5921151" y="1372129"/>
            <a:ext cx="1192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</a:t>
            </a:r>
            <a:r>
              <a:rPr lang="ko-KR" altLang="en-US" sz="2800" dirty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임</a:t>
            </a:r>
            <a:r>
              <a:rPr lang="ko-KR" altLang="en-US" sz="2800" dirty="0" smtClean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화면</a:t>
            </a:r>
            <a:endParaRPr lang="ko-KR" altLang="en-US" sz="2800" dirty="0">
              <a:solidFill>
                <a:srgbClr val="FFC00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24" name="그림 2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129" y="1892181"/>
            <a:ext cx="2872533" cy="4830304"/>
          </a:xfrm>
          <a:prstGeom prst="rect">
            <a:avLst/>
          </a:prstGeom>
        </p:spPr>
      </p:pic>
      <p:pic>
        <p:nvPicPr>
          <p:cNvPr id="25" name="그림 2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258" y="1892181"/>
            <a:ext cx="2856138" cy="4827136"/>
          </a:xfrm>
          <a:prstGeom prst="rect">
            <a:avLst/>
          </a:prstGeom>
        </p:spPr>
      </p:pic>
      <p:pic>
        <p:nvPicPr>
          <p:cNvPr id="26" name="그림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82097" y="1892181"/>
            <a:ext cx="2705352" cy="4827136"/>
          </a:xfrm>
          <a:prstGeom prst="rect">
            <a:avLst/>
          </a:prstGeom>
        </p:spPr>
      </p:pic>
      <p:pic>
        <p:nvPicPr>
          <p:cNvPr id="4098" name="Picture 2" descr="C:\Users\yelmi\Desktop\KakaoTalk_20161130_030114643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059" y="1885422"/>
            <a:ext cx="2872533" cy="479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타원 18"/>
          <p:cNvSpPr/>
          <p:nvPr/>
        </p:nvSpPr>
        <p:spPr>
          <a:xfrm>
            <a:off x="86088" y="1450621"/>
            <a:ext cx="360000" cy="36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prstClr val="white"/>
                </a:solidFill>
                <a:latin typeface="+mn-ea"/>
              </a:rPr>
              <a:t>3</a:t>
            </a:r>
            <a:endParaRPr lang="en-US" altLang="ko-KR" sz="16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937846"/>
            <a:ext cx="12192000" cy="339969"/>
          </a:xfrm>
          <a:prstGeom prst="rect">
            <a:avLst/>
          </a:prstGeom>
          <a:solidFill>
            <a:srgbClr val="7F6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프로젝트 소개 ｜ 요구사항 </a:t>
            </a:r>
            <a:r>
              <a:rPr lang="en-US" altLang="ko-KR" sz="1100" dirty="0"/>
              <a:t>&amp;</a:t>
            </a:r>
            <a:r>
              <a:rPr lang="ko-KR" altLang="en-US" sz="1100" dirty="0"/>
              <a:t> 분석 </a:t>
            </a:r>
            <a:r>
              <a:rPr lang="en-US" altLang="ko-KR" sz="1100" dirty="0"/>
              <a:t> </a:t>
            </a:r>
            <a:r>
              <a:rPr lang="ko-KR" altLang="en-US" sz="1100" dirty="0"/>
              <a:t>｜   </a:t>
            </a:r>
            <a:r>
              <a:rPr lang="ko-KR" altLang="en-US" sz="1100" b="1" dirty="0"/>
              <a:t>설계</a:t>
            </a:r>
            <a:r>
              <a:rPr lang="en-US" altLang="ko-KR" sz="1100" dirty="0"/>
              <a:t>  </a:t>
            </a:r>
            <a:r>
              <a:rPr lang="ko-KR" altLang="en-US" sz="1100" dirty="0"/>
              <a:t>｜   구현</a:t>
            </a:r>
            <a:r>
              <a:rPr lang="en-US" altLang="ko-KR" sz="1100" dirty="0"/>
              <a:t>   </a:t>
            </a:r>
            <a:r>
              <a:rPr lang="ko-KR" altLang="en-US" sz="1100" dirty="0"/>
              <a:t>｜   </a:t>
            </a:r>
            <a:r>
              <a:rPr lang="ko-KR" altLang="en-US" sz="1100" dirty="0" err="1"/>
              <a:t>테스팅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10573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37846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333522" y="284308"/>
            <a:ext cx="2543908" cy="3871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</a:rPr>
              <a:t>소프트웨어공학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35572" y="126375"/>
            <a:ext cx="4920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IndianPoker</a:t>
            </a:r>
            <a:r>
              <a:rPr lang="en-US" altLang="ko-KR" sz="3600" b="1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 presentation</a:t>
            </a:r>
            <a:endParaRPr lang="ko-KR" altLang="en-US" sz="36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11485090" y="364411"/>
            <a:ext cx="227037" cy="226899"/>
            <a:chOff x="2198" y="519"/>
            <a:chExt cx="3279" cy="3277"/>
          </a:xfrm>
          <a:solidFill>
            <a:srgbClr val="7F6B60"/>
          </a:solidFill>
        </p:grpSpPr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2198" y="519"/>
              <a:ext cx="2460" cy="2459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201" y="2520"/>
              <a:ext cx="1276" cy="1276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93176" y="144223"/>
            <a:ext cx="1154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로그인 </a:t>
            </a:r>
            <a:r>
              <a:rPr lang="en-US" altLang="ko-KR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: </a:t>
            </a:r>
            <a:r>
              <a:rPr lang="ko-KR" altLang="en-US" sz="800" dirty="0" err="1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소공프렌</a:t>
            </a:r>
            <a:r>
              <a:rPr lang="ko-KR" altLang="en-US" sz="800" dirty="0" err="1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즈</a:t>
            </a:r>
            <a:endParaRPr lang="ko-KR" altLang="en-US" sz="800" b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0" y="6813264"/>
            <a:ext cx="12192000" cy="45719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537804" y="1228923"/>
            <a:ext cx="2480214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설계</a:t>
            </a: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79" name="Picture 2" descr="C:\Users\yelmi\AndroidStudioProjects\IP_ver3\app\src\main\res\drawable\c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092" y="90910"/>
            <a:ext cx="987280" cy="75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46088" y="2043971"/>
            <a:ext cx="6061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DB design</a:t>
            </a:r>
            <a:endParaRPr lang="ko-KR" altLang="en-US" sz="2800" dirty="0">
              <a:solidFill>
                <a:srgbClr val="3F9EAB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207550"/>
              </p:ext>
            </p:extLst>
          </p:nvPr>
        </p:nvGraphicFramePr>
        <p:xfrm>
          <a:off x="537836" y="3062156"/>
          <a:ext cx="7550754" cy="1854200"/>
        </p:xfrm>
        <a:graphic>
          <a:graphicData uri="http://schemas.openxmlformats.org/drawingml/2006/table">
            <a:tbl>
              <a:tblPr firstRow="1" bandRow="1">
                <a:solidFill>
                  <a:srgbClr val="3F9EAB"/>
                </a:solidFill>
                <a:tableStyleId>{5C22544A-7EE6-4342-B048-85BDC9FD1C3A}</a:tableStyleId>
              </a:tblPr>
              <a:tblGrid>
                <a:gridCol w="2516918"/>
                <a:gridCol w="2516918"/>
                <a:gridCol w="2516918"/>
              </a:tblGrid>
              <a:tr h="370840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Member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DB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solidFill>
                      <a:srgbClr val="3F9EA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solidFill>
                      <a:srgbClr val="3F9EA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solidFill>
                      <a:srgbClr val="3F9EAB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변수명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solidFill>
                      <a:srgbClr val="7CC6C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타입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solidFill>
                      <a:srgbClr val="7CC6C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비고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solidFill>
                      <a:srgbClr val="7CC6C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Id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solidFill>
                      <a:srgbClr val="7CC6C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VARCHAR(20)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solidFill>
                      <a:srgbClr val="7CC6C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PK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solidFill>
                      <a:srgbClr val="7CC6C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Pw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solidFill>
                      <a:srgbClr val="97D1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VARCHAR(20)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solidFill>
                      <a:srgbClr val="97D1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solidFill>
                      <a:srgbClr val="97D1D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Score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solidFill>
                      <a:srgbClr val="97D1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INT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solidFill>
                      <a:srgbClr val="97D1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solidFill>
                      <a:srgbClr val="97D1D9"/>
                    </a:solidFill>
                  </a:tcPr>
                </a:tc>
              </a:tr>
            </a:tbl>
          </a:graphicData>
        </a:graphic>
      </p:graphicFrame>
      <p:sp>
        <p:nvSpPr>
          <p:cNvPr id="16" name="타원 15"/>
          <p:cNvSpPr/>
          <p:nvPr/>
        </p:nvSpPr>
        <p:spPr>
          <a:xfrm>
            <a:off x="86088" y="1450621"/>
            <a:ext cx="360000" cy="36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prstClr val="white"/>
                </a:solidFill>
                <a:latin typeface="+mn-ea"/>
              </a:rPr>
              <a:t>3</a:t>
            </a:r>
            <a:endParaRPr lang="en-US" altLang="ko-KR" sz="16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937846"/>
            <a:ext cx="12192000" cy="339969"/>
          </a:xfrm>
          <a:prstGeom prst="rect">
            <a:avLst/>
          </a:prstGeom>
          <a:solidFill>
            <a:srgbClr val="7F6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프로젝트 소개 ｜ 요구사항 </a:t>
            </a:r>
            <a:r>
              <a:rPr lang="en-US" altLang="ko-KR" sz="1100" dirty="0"/>
              <a:t>&amp;</a:t>
            </a:r>
            <a:r>
              <a:rPr lang="ko-KR" altLang="en-US" sz="1100" dirty="0"/>
              <a:t> 분석 </a:t>
            </a:r>
            <a:r>
              <a:rPr lang="en-US" altLang="ko-KR" sz="1100" dirty="0"/>
              <a:t> </a:t>
            </a:r>
            <a:r>
              <a:rPr lang="ko-KR" altLang="en-US" sz="1100" dirty="0"/>
              <a:t>｜   </a:t>
            </a:r>
            <a:r>
              <a:rPr lang="ko-KR" altLang="en-US" sz="1100" b="1" dirty="0"/>
              <a:t>설계</a:t>
            </a:r>
            <a:r>
              <a:rPr lang="en-US" altLang="ko-KR" sz="1100" dirty="0"/>
              <a:t>  </a:t>
            </a:r>
            <a:r>
              <a:rPr lang="ko-KR" altLang="en-US" sz="1100" dirty="0"/>
              <a:t>｜   구현</a:t>
            </a:r>
            <a:r>
              <a:rPr lang="en-US" altLang="ko-KR" sz="1100" dirty="0"/>
              <a:t>   </a:t>
            </a:r>
            <a:r>
              <a:rPr lang="ko-KR" altLang="en-US" sz="1100" dirty="0"/>
              <a:t>｜   </a:t>
            </a:r>
            <a:r>
              <a:rPr lang="ko-KR" altLang="en-US" sz="1100" dirty="0" err="1"/>
              <a:t>테스팅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408935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37846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333522" y="284308"/>
            <a:ext cx="2543908" cy="3871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</a:rPr>
              <a:t>소프트웨어공학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35572" y="126375"/>
            <a:ext cx="4920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IndianPoker</a:t>
            </a:r>
            <a:r>
              <a:rPr lang="en-US" altLang="ko-KR" sz="3600" b="1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 presentation</a:t>
            </a:r>
            <a:endParaRPr lang="ko-KR" altLang="en-US" sz="36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11485090" y="364411"/>
            <a:ext cx="227037" cy="226899"/>
            <a:chOff x="2198" y="519"/>
            <a:chExt cx="3279" cy="3277"/>
          </a:xfrm>
          <a:solidFill>
            <a:srgbClr val="7F6B60"/>
          </a:solidFill>
        </p:grpSpPr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2198" y="519"/>
              <a:ext cx="2460" cy="2459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201" y="2520"/>
              <a:ext cx="1276" cy="1276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93176" y="144223"/>
            <a:ext cx="1154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로그인 </a:t>
            </a:r>
            <a:r>
              <a:rPr lang="en-US" altLang="ko-KR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: </a:t>
            </a:r>
            <a:r>
              <a:rPr lang="ko-KR" altLang="en-US" sz="800" dirty="0" err="1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소공프렌</a:t>
            </a:r>
            <a:r>
              <a:rPr lang="ko-KR" altLang="en-US" sz="800" dirty="0" err="1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즈</a:t>
            </a:r>
            <a:endParaRPr lang="ko-KR" altLang="en-US" sz="800" b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0" y="6813264"/>
            <a:ext cx="12192000" cy="45719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537804" y="1228923"/>
            <a:ext cx="2480214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설계</a:t>
            </a: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79" name="Picture 2" descr="C:\Users\yelmi\AndroidStudioProjects\IP_ver3\app\src\main\res\drawable\c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092" y="90910"/>
            <a:ext cx="987280" cy="75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46088" y="2043971"/>
            <a:ext cx="6061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Component Diagram</a:t>
            </a:r>
            <a:endParaRPr lang="ko-KR" altLang="en-US" sz="2800" dirty="0">
              <a:solidFill>
                <a:srgbClr val="3F9EAB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4046" y="3137597"/>
            <a:ext cx="53513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MVC</a:t>
            </a:r>
            <a:r>
              <a:rPr lang="ko-KR" altLang="ko-KR" sz="2800" dirty="0" smtClean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패턴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을 이용하여 다이어그램을 그림</a:t>
            </a:r>
            <a:endParaRPr lang="en-US" altLang="ko-KR" sz="2800" dirty="0" smtClean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endParaRPr lang="en-US" altLang="ko-KR" sz="28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ko-KR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저장계층은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sz="28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DB</a:t>
            </a:r>
            <a:r>
              <a:rPr lang="ko-KR" altLang="ko-KR" sz="28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스키마를 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적용하기 위해</a:t>
            </a:r>
            <a:endParaRPr lang="en-US" altLang="ko-KR" sz="2800" dirty="0" smtClean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en-US" altLang="ko-KR" sz="2800" dirty="0" smtClean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mapper</a:t>
            </a:r>
            <a:r>
              <a:rPr lang="ko-KR" altLang="ko-KR" sz="2800" dirty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클래스</a:t>
            </a:r>
            <a:r>
              <a:rPr lang="ko-KR" altLang="ko-KR" sz="28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를 </a:t>
            </a:r>
            <a:r>
              <a:rPr lang="ko-KR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이용</a:t>
            </a:r>
            <a:endParaRPr lang="ko-KR" altLang="en-US" sz="28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86088" y="1450621"/>
            <a:ext cx="360000" cy="36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prstClr val="white"/>
                </a:solidFill>
                <a:latin typeface="+mn-ea"/>
              </a:rPr>
              <a:t>3</a:t>
            </a:r>
            <a:endParaRPr lang="en-US" altLang="ko-KR" sz="16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0" y="937846"/>
            <a:ext cx="12192000" cy="339969"/>
          </a:xfrm>
          <a:prstGeom prst="rect">
            <a:avLst/>
          </a:prstGeom>
          <a:solidFill>
            <a:srgbClr val="7F6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프로젝트 소개 ｜ 요구사항 </a:t>
            </a:r>
            <a:r>
              <a:rPr lang="en-US" altLang="ko-KR" sz="1100" dirty="0"/>
              <a:t>&amp;</a:t>
            </a:r>
            <a:r>
              <a:rPr lang="ko-KR" altLang="en-US" sz="1100" dirty="0"/>
              <a:t> 분석 </a:t>
            </a:r>
            <a:r>
              <a:rPr lang="en-US" altLang="ko-KR" sz="1100" dirty="0"/>
              <a:t> </a:t>
            </a:r>
            <a:r>
              <a:rPr lang="ko-KR" altLang="en-US" sz="1100" dirty="0"/>
              <a:t>｜   </a:t>
            </a:r>
            <a:r>
              <a:rPr lang="ko-KR" altLang="en-US" sz="1100" b="1" dirty="0"/>
              <a:t>설계</a:t>
            </a:r>
            <a:r>
              <a:rPr lang="en-US" altLang="ko-KR" sz="1100" dirty="0"/>
              <a:t>  </a:t>
            </a:r>
            <a:r>
              <a:rPr lang="ko-KR" altLang="en-US" sz="1100" dirty="0"/>
              <a:t>｜   구현</a:t>
            </a:r>
            <a:r>
              <a:rPr lang="en-US" altLang="ko-KR" sz="1100" dirty="0"/>
              <a:t>   </a:t>
            </a:r>
            <a:r>
              <a:rPr lang="ko-KR" altLang="en-US" sz="1100" dirty="0"/>
              <a:t>｜   </a:t>
            </a:r>
            <a:r>
              <a:rPr lang="ko-KR" altLang="en-US" sz="1100" dirty="0" err="1"/>
              <a:t>테스팅</a:t>
            </a:r>
            <a:endParaRPr lang="en-US" altLang="ko-KR" sz="11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987" y="1319356"/>
            <a:ext cx="6417790" cy="545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988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37846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333522" y="284308"/>
            <a:ext cx="2543908" cy="3871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</a:rPr>
              <a:t>소프트웨어공학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35572" y="126375"/>
            <a:ext cx="4920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IndianPoker</a:t>
            </a:r>
            <a:r>
              <a:rPr lang="en-US" altLang="ko-KR" sz="3600" b="1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 presentation</a:t>
            </a:r>
            <a:endParaRPr lang="ko-KR" altLang="en-US" sz="36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11485090" y="364411"/>
            <a:ext cx="227037" cy="226899"/>
            <a:chOff x="2198" y="519"/>
            <a:chExt cx="3279" cy="3277"/>
          </a:xfrm>
          <a:solidFill>
            <a:srgbClr val="7F6B60"/>
          </a:solidFill>
        </p:grpSpPr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2198" y="519"/>
              <a:ext cx="2460" cy="2459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201" y="2520"/>
              <a:ext cx="1276" cy="1276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93176" y="144223"/>
            <a:ext cx="1154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로그인 </a:t>
            </a:r>
            <a:r>
              <a:rPr lang="en-US" altLang="ko-KR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: </a:t>
            </a:r>
            <a:r>
              <a:rPr lang="ko-KR" altLang="en-US" sz="800" dirty="0" err="1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소공프렌</a:t>
            </a:r>
            <a:r>
              <a:rPr lang="ko-KR" altLang="en-US" sz="800" dirty="0" err="1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즈</a:t>
            </a:r>
            <a:endParaRPr lang="ko-KR" altLang="en-US" sz="800" b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0" y="6813264"/>
            <a:ext cx="12192000" cy="45719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86088" y="1450621"/>
            <a:ext cx="360000" cy="36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  <a:latin typeface="+mn-ea"/>
              </a:rPr>
              <a:t>4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537804" y="1228923"/>
            <a:ext cx="2480214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구</a:t>
            </a: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현</a:t>
            </a: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79" name="Picture 2" descr="C:\Users\yelmi\AndroidStudioProjects\IP_ver3\app\src\main\res\drawable\c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092" y="90910"/>
            <a:ext cx="987280" cy="75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278426" y="1375756"/>
            <a:ext cx="2436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Client</a:t>
            </a:r>
            <a:endParaRPr lang="ko-KR" altLang="en-US" sz="2800" dirty="0">
              <a:solidFill>
                <a:srgbClr val="3F9EAB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937846"/>
            <a:ext cx="12192000" cy="339969"/>
          </a:xfrm>
          <a:prstGeom prst="rect">
            <a:avLst/>
          </a:prstGeom>
          <a:solidFill>
            <a:srgbClr val="7F6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프로젝트 소개 ｜ 요구사항 </a:t>
            </a:r>
            <a:r>
              <a:rPr lang="en-US" altLang="ko-KR" sz="1100" dirty="0"/>
              <a:t>&amp;</a:t>
            </a:r>
            <a:r>
              <a:rPr lang="ko-KR" altLang="en-US" sz="1100" dirty="0"/>
              <a:t> 분석 </a:t>
            </a:r>
            <a:r>
              <a:rPr lang="en-US" altLang="ko-KR" sz="1100" dirty="0"/>
              <a:t> </a:t>
            </a:r>
            <a:r>
              <a:rPr lang="ko-KR" altLang="en-US" sz="1100" dirty="0"/>
              <a:t>｜   설계</a:t>
            </a:r>
            <a:r>
              <a:rPr lang="en-US" altLang="ko-KR" sz="1100" dirty="0"/>
              <a:t>  </a:t>
            </a:r>
            <a:r>
              <a:rPr lang="ko-KR" altLang="en-US" sz="1100" dirty="0"/>
              <a:t>｜   </a:t>
            </a:r>
            <a:r>
              <a:rPr lang="ko-KR" altLang="en-US" sz="1100" b="1" dirty="0"/>
              <a:t>구현</a:t>
            </a:r>
            <a:r>
              <a:rPr lang="en-US" altLang="ko-KR" sz="1100" dirty="0"/>
              <a:t>   </a:t>
            </a:r>
            <a:r>
              <a:rPr lang="ko-KR" altLang="en-US" sz="1100" dirty="0"/>
              <a:t>｜   </a:t>
            </a:r>
            <a:r>
              <a:rPr lang="ko-KR" altLang="en-US" sz="1100" dirty="0" err="1"/>
              <a:t>테스팅</a:t>
            </a:r>
            <a:endParaRPr lang="en-US" altLang="ko-KR" sz="1100" dirty="0"/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446087" y="3176791"/>
            <a:ext cx="5438313" cy="1443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Android Network</a:t>
            </a:r>
          </a:p>
          <a:p>
            <a:pPr lvl="1" algn="l"/>
            <a:r>
              <a:rPr lang="en-US" altLang="ko-KR" sz="24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Manifest.xml</a:t>
            </a:r>
            <a:r>
              <a:rPr lang="ko-KR" altLang="en-US" sz="24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에서 네트워크 접근 구문</a:t>
            </a:r>
            <a:r>
              <a:rPr lang="en-US" altLang="ko-KR" sz="24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sz="24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삽입</a:t>
            </a:r>
            <a:endParaRPr lang="en-US" altLang="ko-KR" sz="2400" dirty="0" smtClean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lvl="1" algn="l"/>
            <a:r>
              <a:rPr lang="ko-KR" altLang="en-US" sz="24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네트워크 제한을 풀어주는 구문 삽입</a:t>
            </a:r>
            <a:endParaRPr lang="en-US" altLang="ko-KR" sz="2400" dirty="0" smtClean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lvl="1" algn="l"/>
            <a:endParaRPr lang="en-US" altLang="ko-KR" sz="24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rcRect b="16408"/>
          <a:stretch/>
        </p:blipFill>
        <p:spPr>
          <a:xfrm>
            <a:off x="4754376" y="4383520"/>
            <a:ext cx="7123054" cy="187660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4555" y="1560552"/>
            <a:ext cx="6972875" cy="176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0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37846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333522" y="284308"/>
            <a:ext cx="2543908" cy="3871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</a:rPr>
              <a:t>소프트웨어공학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35572" y="126375"/>
            <a:ext cx="4920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IndianPoker</a:t>
            </a:r>
            <a:r>
              <a:rPr lang="en-US" altLang="ko-KR" sz="3600" b="1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 presentation</a:t>
            </a:r>
            <a:endParaRPr lang="ko-KR" altLang="en-US" sz="36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11485090" y="364411"/>
            <a:ext cx="227037" cy="226899"/>
            <a:chOff x="2198" y="519"/>
            <a:chExt cx="3279" cy="3277"/>
          </a:xfrm>
          <a:solidFill>
            <a:srgbClr val="7F6B60"/>
          </a:solidFill>
        </p:grpSpPr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2198" y="519"/>
              <a:ext cx="2460" cy="2459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201" y="2520"/>
              <a:ext cx="1276" cy="1276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93176" y="144223"/>
            <a:ext cx="1154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로그인 </a:t>
            </a:r>
            <a:r>
              <a:rPr lang="en-US" altLang="ko-KR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: </a:t>
            </a:r>
            <a:r>
              <a:rPr lang="ko-KR" altLang="en-US" sz="800" dirty="0" err="1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소공프렌</a:t>
            </a:r>
            <a:r>
              <a:rPr lang="ko-KR" altLang="en-US" sz="800" dirty="0" err="1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즈</a:t>
            </a:r>
            <a:endParaRPr lang="ko-KR" altLang="en-US" sz="800" b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0" y="6813264"/>
            <a:ext cx="12192000" cy="45719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86088" y="1450621"/>
            <a:ext cx="360000" cy="36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  <a:latin typeface="+mn-ea"/>
              </a:rPr>
              <a:t>4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537804" y="1228923"/>
            <a:ext cx="2480214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구</a:t>
            </a: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현</a:t>
            </a: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79" name="Picture 2" descr="C:\Users\yelmi\AndroidStudioProjects\IP_ver3\app\src\main\res\drawable\c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092" y="90910"/>
            <a:ext cx="987280" cy="75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278426" y="1375756"/>
            <a:ext cx="2436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Client</a:t>
            </a:r>
            <a:endParaRPr lang="ko-KR" altLang="en-US" sz="2800" dirty="0">
              <a:solidFill>
                <a:srgbClr val="3F9EAB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937846"/>
            <a:ext cx="12192000" cy="339969"/>
          </a:xfrm>
          <a:prstGeom prst="rect">
            <a:avLst/>
          </a:prstGeom>
          <a:solidFill>
            <a:srgbClr val="7F6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프로젝트 소개 ｜ 요구사항 </a:t>
            </a:r>
            <a:r>
              <a:rPr lang="en-US" altLang="ko-KR" sz="1100" dirty="0"/>
              <a:t>&amp;</a:t>
            </a:r>
            <a:r>
              <a:rPr lang="ko-KR" altLang="en-US" sz="1100" dirty="0"/>
              <a:t> 분석 </a:t>
            </a:r>
            <a:r>
              <a:rPr lang="en-US" altLang="ko-KR" sz="1100" dirty="0"/>
              <a:t> </a:t>
            </a:r>
            <a:r>
              <a:rPr lang="ko-KR" altLang="en-US" sz="1100" dirty="0"/>
              <a:t>｜   설계</a:t>
            </a:r>
            <a:r>
              <a:rPr lang="en-US" altLang="ko-KR" sz="1100" dirty="0"/>
              <a:t>  </a:t>
            </a:r>
            <a:r>
              <a:rPr lang="ko-KR" altLang="en-US" sz="1100" dirty="0"/>
              <a:t>｜   </a:t>
            </a:r>
            <a:r>
              <a:rPr lang="ko-KR" altLang="en-US" sz="1100" b="1" dirty="0"/>
              <a:t>구현</a:t>
            </a:r>
            <a:r>
              <a:rPr lang="en-US" altLang="ko-KR" sz="1100" dirty="0"/>
              <a:t>   </a:t>
            </a:r>
            <a:r>
              <a:rPr lang="ko-KR" altLang="en-US" sz="1100" dirty="0"/>
              <a:t>｜   </a:t>
            </a:r>
            <a:r>
              <a:rPr lang="ko-KR" altLang="en-US" sz="1100" dirty="0" err="1"/>
              <a:t>테스팅</a:t>
            </a:r>
            <a:endParaRPr lang="en-US" altLang="ko-KR" sz="11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510" y="1450621"/>
            <a:ext cx="3161715" cy="486664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7225" y="1593864"/>
            <a:ext cx="3914775" cy="3479800"/>
          </a:xfrm>
          <a:prstGeom prst="rect">
            <a:avLst/>
          </a:prstGeom>
        </p:spPr>
      </p:pic>
      <p:sp>
        <p:nvSpPr>
          <p:cNvPr id="19" name="내용 개체 틀 2"/>
          <p:cNvSpPr txBox="1">
            <a:spLocks/>
          </p:cNvSpPr>
          <p:nvPr/>
        </p:nvSpPr>
        <p:spPr>
          <a:xfrm>
            <a:off x="567135" y="2540733"/>
            <a:ext cx="4649633" cy="30980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Thin Client</a:t>
            </a:r>
          </a:p>
          <a:p>
            <a:pPr lvl="1" algn="l"/>
            <a:r>
              <a:rPr lang="en-US" altLang="ko-KR" sz="24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MVC</a:t>
            </a:r>
            <a:r>
              <a:rPr lang="ko-KR" altLang="en-US" sz="24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패턴에서 </a:t>
            </a:r>
            <a:r>
              <a:rPr lang="en-US" altLang="ko-KR" sz="24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View</a:t>
            </a:r>
            <a:r>
              <a:rPr lang="ko-KR" altLang="en-US" sz="24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를 담당</a:t>
            </a:r>
            <a:endParaRPr lang="en-US" altLang="ko-KR" sz="2400" dirty="0" smtClean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lvl="1" algn="l"/>
            <a:r>
              <a:rPr lang="en-US" altLang="ko-KR" sz="24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3-tier</a:t>
            </a:r>
            <a:r>
              <a:rPr lang="ko-KR" altLang="en-US" sz="24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의 </a:t>
            </a:r>
            <a:r>
              <a:rPr lang="en-US" altLang="ko-KR" sz="24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presentation</a:t>
            </a:r>
            <a:r>
              <a:rPr lang="ko-KR" altLang="en-US" sz="24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sz="24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layer</a:t>
            </a:r>
            <a:r>
              <a:rPr lang="ko-KR" altLang="en-US" sz="24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를 담당</a:t>
            </a:r>
            <a:endParaRPr lang="en-US" altLang="ko-KR" sz="2400" dirty="0" smtClean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Socket </a:t>
            </a:r>
            <a:r>
              <a:rPr lang="ko-KR" altLang="en-US" sz="2800" dirty="0" smtClean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통신</a:t>
            </a:r>
            <a:endParaRPr lang="en-US" altLang="ko-KR" sz="2800" dirty="0" smtClean="0">
              <a:solidFill>
                <a:srgbClr val="FFC00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lvl="1" algn="l"/>
            <a:r>
              <a:rPr lang="en-US" altLang="ko-KR" sz="2400" dirty="0" err="1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ClientMain</a:t>
            </a:r>
            <a:r>
              <a:rPr lang="ko-KR" altLang="en-US" sz="24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클래스에서 서버의 </a:t>
            </a:r>
            <a:r>
              <a:rPr lang="en-US" altLang="ko-KR" sz="24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IP</a:t>
            </a:r>
            <a:r>
              <a:rPr lang="ko-KR" altLang="en-US" sz="24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주소와 </a:t>
            </a:r>
            <a:r>
              <a:rPr lang="en-US" altLang="ko-KR" sz="24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port</a:t>
            </a:r>
            <a:r>
              <a:rPr lang="ko-KR" altLang="en-US" sz="24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번호 삽입</a:t>
            </a:r>
            <a:endParaRPr lang="en-US" altLang="ko-KR" sz="2400" dirty="0" smtClean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l"/>
            <a:endParaRPr lang="ko-KR" altLang="en-US" sz="28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660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37846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937846"/>
            <a:ext cx="12192000" cy="339969"/>
          </a:xfrm>
          <a:prstGeom prst="rect">
            <a:avLst/>
          </a:prstGeom>
          <a:solidFill>
            <a:srgbClr val="7F6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프로젝트 소개 ｜ 요구사항 </a:t>
            </a:r>
            <a:r>
              <a:rPr lang="en-US" altLang="ko-KR" sz="1100" dirty="0" smtClean="0"/>
              <a:t>&amp;</a:t>
            </a:r>
            <a:r>
              <a:rPr lang="ko-KR" altLang="en-US" sz="1100" dirty="0" smtClean="0"/>
              <a:t> 분석 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｜   설계</a:t>
            </a:r>
            <a:r>
              <a:rPr lang="en-US" altLang="ko-KR" sz="1100" dirty="0" smtClean="0"/>
              <a:t>  </a:t>
            </a:r>
            <a:r>
              <a:rPr lang="ko-KR" altLang="en-US" sz="1100" dirty="0" smtClean="0"/>
              <a:t>｜   구현</a:t>
            </a:r>
            <a:r>
              <a:rPr lang="en-US" altLang="ko-KR" sz="1100" dirty="0" smtClean="0"/>
              <a:t>   </a:t>
            </a:r>
            <a:r>
              <a:rPr lang="ko-KR" altLang="en-US" sz="1100" dirty="0" smtClean="0"/>
              <a:t>｜   </a:t>
            </a:r>
            <a:r>
              <a:rPr lang="ko-KR" altLang="en-US" sz="1100" dirty="0" err="1" smtClean="0"/>
              <a:t>테스팅</a:t>
            </a:r>
            <a:endParaRPr lang="en-US" altLang="ko-KR" sz="1100" dirty="0" smtClean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9333522" y="284308"/>
            <a:ext cx="2543908" cy="3871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</a:rPr>
              <a:t>소프트웨어공학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35572" y="126375"/>
            <a:ext cx="4920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IndianPoker</a:t>
            </a:r>
            <a:r>
              <a:rPr lang="en-US" altLang="ko-KR" sz="3600" b="1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 presentation</a:t>
            </a:r>
            <a:endParaRPr lang="ko-KR" altLang="en-US" sz="36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11485090" y="364411"/>
            <a:ext cx="227037" cy="226899"/>
            <a:chOff x="2198" y="519"/>
            <a:chExt cx="3279" cy="3277"/>
          </a:xfrm>
          <a:solidFill>
            <a:srgbClr val="7F6B60"/>
          </a:solidFill>
        </p:grpSpPr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2198" y="519"/>
              <a:ext cx="2460" cy="2459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201" y="2520"/>
              <a:ext cx="1276" cy="1276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93176" y="144223"/>
            <a:ext cx="1154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로그인 </a:t>
            </a:r>
            <a:r>
              <a:rPr lang="en-US" altLang="ko-KR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: </a:t>
            </a:r>
            <a:r>
              <a:rPr lang="ko-KR" altLang="en-US" sz="800" dirty="0" err="1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소공프렌</a:t>
            </a:r>
            <a:r>
              <a:rPr lang="ko-KR" altLang="en-US" sz="800" dirty="0" err="1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즈</a:t>
            </a:r>
            <a:endParaRPr lang="ko-KR" altLang="en-US" sz="800" b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0" y="6813264"/>
            <a:ext cx="12192000" cy="45719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4985286" y="3183728"/>
            <a:ext cx="360000" cy="36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67" name="타원 66"/>
          <p:cNvSpPr/>
          <p:nvPr/>
        </p:nvSpPr>
        <p:spPr>
          <a:xfrm>
            <a:off x="4980588" y="4188387"/>
            <a:ext cx="360000" cy="36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sp>
        <p:nvSpPr>
          <p:cNvPr id="68" name="타원 67"/>
          <p:cNvSpPr/>
          <p:nvPr/>
        </p:nvSpPr>
        <p:spPr>
          <a:xfrm>
            <a:off x="4980588" y="5225457"/>
            <a:ext cx="360000" cy="36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  <p:sp>
        <p:nvSpPr>
          <p:cNvPr id="69" name="타원 68"/>
          <p:cNvSpPr/>
          <p:nvPr/>
        </p:nvSpPr>
        <p:spPr>
          <a:xfrm>
            <a:off x="8156658" y="3183728"/>
            <a:ext cx="360000" cy="36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  <p:sp>
        <p:nvSpPr>
          <p:cNvPr id="70" name="타원 69"/>
          <p:cNvSpPr/>
          <p:nvPr/>
        </p:nvSpPr>
        <p:spPr>
          <a:xfrm>
            <a:off x="8151960" y="4188387"/>
            <a:ext cx="360000" cy="36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5437002" y="4003535"/>
            <a:ext cx="248021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요구사항 </a:t>
            </a:r>
            <a:r>
              <a:rPr lang="en-US" altLang="ko-KR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&amp;</a:t>
            </a:r>
            <a:r>
              <a:rPr lang="ko-KR" alt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분석</a:t>
            </a: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5437002" y="4961494"/>
            <a:ext cx="2480214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설계</a:t>
            </a: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579577" y="2967186"/>
            <a:ext cx="2480214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구현</a:t>
            </a: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8579577" y="3966154"/>
            <a:ext cx="2480214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테스팅</a:t>
            </a: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4985285" y="1831586"/>
            <a:ext cx="29319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 smtClean="0">
                <a:solidFill>
                  <a:srgbClr val="7CC6CF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CONTENTS</a:t>
            </a:r>
            <a:endParaRPr lang="ko-KR" altLang="en-US" sz="2400" b="1" dirty="0">
              <a:solidFill>
                <a:srgbClr val="7CC6CF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79" name="Picture 2" descr="C:\Users\yelmi\AndroidStudioProjects\IP_ver3\app\src\main\res\drawable\c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092" y="90910"/>
            <a:ext cx="987280" cy="75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5437002" y="2974224"/>
            <a:ext cx="2480214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프로젝트 소개</a:t>
            </a: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394" y="1438135"/>
            <a:ext cx="2578100" cy="513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483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37846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333522" y="284308"/>
            <a:ext cx="2543908" cy="3871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</a:rPr>
              <a:t>소프트웨어공학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35572" y="126375"/>
            <a:ext cx="4920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IndianPoker</a:t>
            </a:r>
            <a:r>
              <a:rPr lang="en-US" altLang="ko-KR" sz="3600" b="1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 presentation</a:t>
            </a:r>
            <a:endParaRPr lang="ko-KR" altLang="en-US" sz="36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11485090" y="364411"/>
            <a:ext cx="227037" cy="226899"/>
            <a:chOff x="2198" y="519"/>
            <a:chExt cx="3279" cy="3277"/>
          </a:xfrm>
          <a:solidFill>
            <a:srgbClr val="7F6B60"/>
          </a:solidFill>
        </p:grpSpPr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2198" y="519"/>
              <a:ext cx="2460" cy="2459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201" y="2520"/>
              <a:ext cx="1276" cy="1276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93176" y="144223"/>
            <a:ext cx="1154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로그인 </a:t>
            </a:r>
            <a:r>
              <a:rPr lang="en-US" altLang="ko-KR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: </a:t>
            </a:r>
            <a:r>
              <a:rPr lang="ko-KR" altLang="en-US" sz="800" dirty="0" err="1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소공프렌</a:t>
            </a:r>
            <a:r>
              <a:rPr lang="ko-KR" altLang="en-US" sz="800" dirty="0" err="1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즈</a:t>
            </a:r>
            <a:endParaRPr lang="ko-KR" altLang="en-US" sz="800" b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0" y="6813264"/>
            <a:ext cx="12192000" cy="45719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86088" y="1450621"/>
            <a:ext cx="360000" cy="36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  <a:latin typeface="+mn-ea"/>
              </a:rPr>
              <a:t>4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537804" y="1228923"/>
            <a:ext cx="2480214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구</a:t>
            </a: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현</a:t>
            </a: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79" name="Picture 2" descr="C:\Users\yelmi\AndroidStudioProjects\IP_ver3\app\src\main\res\drawable\c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092" y="90910"/>
            <a:ext cx="987280" cy="75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278426" y="1375756"/>
            <a:ext cx="2436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Client</a:t>
            </a:r>
            <a:endParaRPr lang="ko-KR" altLang="en-US" sz="2800" dirty="0">
              <a:solidFill>
                <a:srgbClr val="3F9EAB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937846"/>
            <a:ext cx="12192000" cy="339969"/>
          </a:xfrm>
          <a:prstGeom prst="rect">
            <a:avLst/>
          </a:prstGeom>
          <a:solidFill>
            <a:srgbClr val="7F6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프로젝트 소개 ｜ 요구사항 </a:t>
            </a:r>
            <a:r>
              <a:rPr lang="en-US" altLang="ko-KR" sz="1100" dirty="0"/>
              <a:t>&amp;</a:t>
            </a:r>
            <a:r>
              <a:rPr lang="ko-KR" altLang="en-US" sz="1100" dirty="0"/>
              <a:t> 분석 </a:t>
            </a:r>
            <a:r>
              <a:rPr lang="en-US" altLang="ko-KR" sz="1100" dirty="0"/>
              <a:t> </a:t>
            </a:r>
            <a:r>
              <a:rPr lang="ko-KR" altLang="en-US" sz="1100" dirty="0"/>
              <a:t>｜   설계</a:t>
            </a:r>
            <a:r>
              <a:rPr lang="en-US" altLang="ko-KR" sz="1100" dirty="0"/>
              <a:t>  </a:t>
            </a:r>
            <a:r>
              <a:rPr lang="ko-KR" altLang="en-US" sz="1100" dirty="0"/>
              <a:t>｜   </a:t>
            </a:r>
            <a:r>
              <a:rPr lang="ko-KR" altLang="en-US" sz="1100" b="1" dirty="0"/>
              <a:t>구현</a:t>
            </a:r>
            <a:r>
              <a:rPr lang="en-US" altLang="ko-KR" sz="1100" dirty="0"/>
              <a:t>   </a:t>
            </a:r>
            <a:r>
              <a:rPr lang="ko-KR" altLang="en-US" sz="1100" dirty="0"/>
              <a:t>｜   </a:t>
            </a:r>
            <a:r>
              <a:rPr lang="ko-KR" altLang="en-US" sz="1100" dirty="0" err="1"/>
              <a:t>테스팅</a:t>
            </a:r>
            <a:endParaRPr lang="en-US" altLang="ko-KR" sz="11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476" y="1277815"/>
            <a:ext cx="5721301" cy="181053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2476" y="3088353"/>
            <a:ext cx="5534025" cy="12573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7609" y="4275051"/>
            <a:ext cx="5114925" cy="165682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7609" y="5931877"/>
            <a:ext cx="4210050" cy="676275"/>
          </a:xfrm>
          <a:prstGeom prst="rect">
            <a:avLst/>
          </a:prstGeom>
        </p:spPr>
      </p:pic>
      <p:sp>
        <p:nvSpPr>
          <p:cNvPr id="21" name="내용 개체 틀 2"/>
          <p:cNvSpPr txBox="1">
            <a:spLocks/>
          </p:cNvSpPr>
          <p:nvPr/>
        </p:nvSpPr>
        <p:spPr>
          <a:xfrm>
            <a:off x="446088" y="2763471"/>
            <a:ext cx="4912360" cy="2828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메시지 처리</a:t>
            </a:r>
            <a:endParaRPr lang="en-US" altLang="ko-KR" sz="2800" dirty="0" smtClean="0">
              <a:solidFill>
                <a:srgbClr val="FFC00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lvl="1" algn="l"/>
            <a:r>
              <a:rPr lang="en-US" altLang="ko-KR" sz="24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Eclipse </a:t>
            </a:r>
            <a:r>
              <a:rPr lang="ko-KR" altLang="en-US" sz="24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서버에서 </a:t>
            </a:r>
            <a:r>
              <a:rPr lang="en-US" altLang="ko-KR" sz="2400" dirty="0" err="1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handleMessageFromServer</a:t>
            </a:r>
            <a:r>
              <a:rPr lang="en-US" altLang="ko-KR" sz="24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()</a:t>
            </a:r>
            <a:r>
              <a:rPr lang="ko-KR" altLang="en-US" sz="24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를 통해 메시지를 전달받음</a:t>
            </a:r>
            <a:endParaRPr lang="en-US" altLang="ko-KR" sz="2400" dirty="0" smtClean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lvl="1" algn="l"/>
            <a:r>
              <a:rPr lang="ko-KR" altLang="en-US" sz="24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해당 메시지의 형식에 따라 </a:t>
            </a:r>
            <a:r>
              <a:rPr lang="en-US" altLang="ko-KR" sz="24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UI</a:t>
            </a:r>
            <a:r>
              <a:rPr lang="ko-KR" altLang="en-US" sz="24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에 나타낸다</a:t>
            </a:r>
            <a:r>
              <a:rPr lang="en-US" altLang="ko-KR" sz="24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</a:p>
          <a:p>
            <a:pPr lvl="1" algn="l"/>
            <a:r>
              <a:rPr lang="ko-KR" altLang="en-US" sz="24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클라이언트에서는 해당 버튼에 따른 결과정보를 </a:t>
            </a:r>
            <a:r>
              <a:rPr lang="en-US" altLang="ko-KR" sz="2400" dirty="0" err="1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sendToServer</a:t>
            </a:r>
            <a:r>
              <a:rPr lang="en-US" altLang="ko-KR" sz="24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()</a:t>
            </a:r>
            <a:r>
              <a:rPr lang="ko-KR" altLang="en-US" sz="24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를 통해 전달</a:t>
            </a:r>
            <a:endParaRPr lang="en-US" altLang="ko-KR" sz="2400" dirty="0" smtClean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lvl="1" algn="l"/>
            <a:endParaRPr lang="ko-KR" altLang="en-US" sz="24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105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37846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333522" y="284308"/>
            <a:ext cx="2543908" cy="3871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</a:rPr>
              <a:t>소프트웨어공학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35572" y="126375"/>
            <a:ext cx="4920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IndianPoker</a:t>
            </a:r>
            <a:r>
              <a:rPr lang="en-US" altLang="ko-KR" sz="3600" b="1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 presentation</a:t>
            </a:r>
            <a:endParaRPr lang="ko-KR" altLang="en-US" sz="36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11485090" y="364411"/>
            <a:ext cx="227037" cy="226899"/>
            <a:chOff x="2198" y="519"/>
            <a:chExt cx="3279" cy="3277"/>
          </a:xfrm>
          <a:solidFill>
            <a:srgbClr val="7F6B60"/>
          </a:solidFill>
        </p:grpSpPr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2198" y="519"/>
              <a:ext cx="2460" cy="2459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201" y="2520"/>
              <a:ext cx="1276" cy="1276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93176" y="144223"/>
            <a:ext cx="1154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로그인 </a:t>
            </a:r>
            <a:r>
              <a:rPr lang="en-US" altLang="ko-KR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: </a:t>
            </a:r>
            <a:r>
              <a:rPr lang="ko-KR" altLang="en-US" sz="800" dirty="0" err="1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소공프렌</a:t>
            </a:r>
            <a:r>
              <a:rPr lang="ko-KR" altLang="en-US" sz="800" dirty="0" err="1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즈</a:t>
            </a:r>
            <a:endParaRPr lang="ko-KR" altLang="en-US" sz="800" b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0" y="6813264"/>
            <a:ext cx="12192000" cy="45719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86088" y="1450621"/>
            <a:ext cx="360000" cy="36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  <a:latin typeface="+mn-ea"/>
              </a:rPr>
              <a:t>4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537804" y="1228923"/>
            <a:ext cx="2480214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구</a:t>
            </a: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현</a:t>
            </a: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79" name="Picture 2" descr="C:\Users\yelmi\AndroidStudioProjects\IP_ver3\app\src\main\res\drawable\c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092" y="90910"/>
            <a:ext cx="987280" cy="75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287364" y="1369011"/>
            <a:ext cx="2436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Server</a:t>
            </a:r>
            <a:endParaRPr lang="ko-KR" altLang="en-US" sz="2800" dirty="0">
              <a:solidFill>
                <a:srgbClr val="3F9EAB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937846"/>
            <a:ext cx="12192000" cy="339969"/>
          </a:xfrm>
          <a:prstGeom prst="rect">
            <a:avLst/>
          </a:prstGeom>
          <a:solidFill>
            <a:srgbClr val="7F6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프로젝트 소개 ｜ 요구사항 </a:t>
            </a:r>
            <a:r>
              <a:rPr lang="en-US" altLang="ko-KR" sz="1100" dirty="0"/>
              <a:t>&amp;</a:t>
            </a:r>
            <a:r>
              <a:rPr lang="ko-KR" altLang="en-US" sz="1100" dirty="0"/>
              <a:t> 분석 </a:t>
            </a:r>
            <a:r>
              <a:rPr lang="en-US" altLang="ko-KR" sz="1100" dirty="0"/>
              <a:t> </a:t>
            </a:r>
            <a:r>
              <a:rPr lang="ko-KR" altLang="en-US" sz="1100" dirty="0"/>
              <a:t>｜   설계</a:t>
            </a:r>
            <a:r>
              <a:rPr lang="en-US" altLang="ko-KR" sz="1100" dirty="0"/>
              <a:t>  </a:t>
            </a:r>
            <a:r>
              <a:rPr lang="ko-KR" altLang="en-US" sz="1100" dirty="0"/>
              <a:t>｜   </a:t>
            </a:r>
            <a:r>
              <a:rPr lang="ko-KR" altLang="en-US" sz="1100" b="1" dirty="0"/>
              <a:t>구현</a:t>
            </a:r>
            <a:r>
              <a:rPr lang="en-US" altLang="ko-KR" sz="1100" dirty="0"/>
              <a:t>   </a:t>
            </a:r>
            <a:r>
              <a:rPr lang="ko-KR" altLang="en-US" sz="1100" dirty="0"/>
              <a:t>｜   </a:t>
            </a:r>
            <a:r>
              <a:rPr lang="ko-KR" altLang="en-US" sz="1100" dirty="0" err="1"/>
              <a:t>테스팅</a:t>
            </a:r>
            <a:endParaRPr lang="en-US" altLang="ko-KR" sz="11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499" y="1450619"/>
            <a:ext cx="2961954" cy="5231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1649" y="1720251"/>
            <a:ext cx="3752850" cy="4868118"/>
          </a:xfrm>
          <a:prstGeom prst="rect">
            <a:avLst/>
          </a:prstGeom>
        </p:spPr>
      </p:pic>
      <p:sp>
        <p:nvSpPr>
          <p:cNvPr id="19" name="내용 개체 틀 2"/>
          <p:cNvSpPr txBox="1">
            <a:spLocks/>
          </p:cNvSpPr>
          <p:nvPr/>
        </p:nvSpPr>
        <p:spPr>
          <a:xfrm>
            <a:off x="446088" y="2008904"/>
            <a:ext cx="5841802" cy="41149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solidFill>
                  <a:schemeClr val="accent4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OCSF </a:t>
            </a:r>
            <a:r>
              <a:rPr lang="ko-KR" altLang="en-US" sz="2800" dirty="0" smtClean="0">
                <a:solidFill>
                  <a:schemeClr val="accent4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프레임워크 사용</a:t>
            </a:r>
            <a:endParaRPr lang="en-US" altLang="ko-KR" sz="2800" dirty="0" smtClean="0">
              <a:solidFill>
                <a:schemeClr val="accent4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AbstractServer</a:t>
            </a:r>
            <a:r>
              <a:rPr lang="en-US" altLang="ko-KR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클래스 상속</a:t>
            </a:r>
            <a:endParaRPr lang="en-US" altLang="ko-KR" dirty="0" smtClean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ConnectionToClient</a:t>
            </a:r>
            <a:r>
              <a:rPr lang="en-US" altLang="ko-KR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클래스로 </a:t>
            </a:r>
            <a:r>
              <a:rPr lang="en-US" altLang="ko-KR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client </a:t>
            </a:r>
            <a:r>
              <a:rPr lang="ko-KR" altLang="en-US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관리</a:t>
            </a:r>
            <a:endParaRPr lang="en-US" altLang="ko-KR" dirty="0" smtClean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lvl="1" algn="l"/>
            <a:endParaRPr lang="en-US" altLang="ko-KR" dirty="0" smtClean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accent4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씬 클라이언트 구조</a:t>
            </a:r>
            <a:endParaRPr lang="en-US" altLang="ko-KR" sz="2800" dirty="0" smtClean="0">
              <a:solidFill>
                <a:schemeClr val="accent4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MVC</a:t>
            </a:r>
            <a:r>
              <a:rPr lang="ko-KR" altLang="en-US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패턴의 </a:t>
            </a:r>
            <a:r>
              <a:rPr lang="en-US" altLang="ko-KR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Model, Controller </a:t>
            </a:r>
            <a:r>
              <a:rPr lang="ko-KR" altLang="en-US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부분을 담당</a:t>
            </a:r>
            <a:endParaRPr lang="en-US" altLang="ko-KR" dirty="0" smtClean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3-tier</a:t>
            </a:r>
            <a:r>
              <a:rPr lang="ko-KR" altLang="en-US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의 </a:t>
            </a:r>
            <a:r>
              <a:rPr lang="en-US" altLang="ko-KR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application layer</a:t>
            </a:r>
            <a:r>
              <a:rPr lang="ko-KR" altLang="en-US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를 담당</a:t>
            </a:r>
            <a:endParaRPr lang="en-US" altLang="ko-KR" dirty="0" smtClean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lvl="1" algn="l"/>
            <a:endParaRPr lang="en-US" altLang="ko-KR" dirty="0" smtClean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accent4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메시지 처리</a:t>
            </a:r>
            <a:endParaRPr lang="en-US" altLang="ko-KR" sz="2800" dirty="0" smtClean="0">
              <a:solidFill>
                <a:schemeClr val="accent4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handleMessageFromClient</a:t>
            </a:r>
            <a:r>
              <a:rPr lang="en-US" altLang="ko-KR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dirty="0" err="1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메소드로</a:t>
            </a:r>
            <a:r>
              <a:rPr lang="en-US" altLang="ko-KR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/>
            </a:r>
            <a:br>
              <a:rPr lang="en-US" altLang="ko-KR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</a:br>
            <a:r>
              <a:rPr lang="en-US" altLang="ko-KR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Client</a:t>
            </a:r>
            <a:r>
              <a:rPr lang="ko-KR" altLang="en-US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의 요청에 따라 맞는 기능 수행 후</a:t>
            </a:r>
            <a:r>
              <a:rPr lang="en-US" altLang="ko-KR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메시지 전달</a:t>
            </a:r>
            <a:endParaRPr lang="en-US" altLang="ko-KR" dirty="0" smtClean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l"/>
            <a:endParaRPr lang="ko-KR" altLang="en-US" sz="28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081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37846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333522" y="284308"/>
            <a:ext cx="2543908" cy="3871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</a:rPr>
              <a:t>소프트웨어공학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35572" y="126375"/>
            <a:ext cx="4920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IndianPoker</a:t>
            </a:r>
            <a:r>
              <a:rPr lang="en-US" altLang="ko-KR" sz="3600" b="1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 presentation</a:t>
            </a:r>
            <a:endParaRPr lang="ko-KR" altLang="en-US" sz="36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11485090" y="364411"/>
            <a:ext cx="227037" cy="226899"/>
            <a:chOff x="2198" y="519"/>
            <a:chExt cx="3279" cy="3277"/>
          </a:xfrm>
          <a:solidFill>
            <a:srgbClr val="7F6B60"/>
          </a:solidFill>
        </p:grpSpPr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2198" y="519"/>
              <a:ext cx="2460" cy="2459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201" y="2520"/>
              <a:ext cx="1276" cy="1276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93176" y="144223"/>
            <a:ext cx="1154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로그인 </a:t>
            </a:r>
            <a:r>
              <a:rPr lang="en-US" altLang="ko-KR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: </a:t>
            </a:r>
            <a:r>
              <a:rPr lang="ko-KR" altLang="en-US" sz="800" dirty="0" err="1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소공프렌</a:t>
            </a:r>
            <a:r>
              <a:rPr lang="ko-KR" altLang="en-US" sz="800" dirty="0" err="1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즈</a:t>
            </a:r>
            <a:endParaRPr lang="ko-KR" altLang="en-US" sz="800" b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0" y="6813264"/>
            <a:ext cx="12192000" cy="45719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86088" y="1450621"/>
            <a:ext cx="360000" cy="36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  <a:latin typeface="+mn-ea"/>
              </a:rPr>
              <a:t>4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537804" y="1228923"/>
            <a:ext cx="2480214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구</a:t>
            </a: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현</a:t>
            </a: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79" name="Picture 2" descr="C:\Users\yelmi\AndroidStudioProjects\IP_ver3\app\src\main\res\drawable\c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092" y="90910"/>
            <a:ext cx="987280" cy="75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287364" y="1369011"/>
            <a:ext cx="2436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Server</a:t>
            </a:r>
            <a:endParaRPr lang="ko-KR" altLang="en-US" sz="2800" dirty="0">
              <a:solidFill>
                <a:srgbClr val="3F9EAB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937846"/>
            <a:ext cx="12192000" cy="339969"/>
          </a:xfrm>
          <a:prstGeom prst="rect">
            <a:avLst/>
          </a:prstGeom>
          <a:solidFill>
            <a:srgbClr val="7F6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프로젝트 소개 ｜ 요구사항 </a:t>
            </a:r>
            <a:r>
              <a:rPr lang="en-US" altLang="ko-KR" sz="1100" dirty="0"/>
              <a:t>&amp;</a:t>
            </a:r>
            <a:r>
              <a:rPr lang="ko-KR" altLang="en-US" sz="1100" dirty="0"/>
              <a:t> 분석 </a:t>
            </a:r>
            <a:r>
              <a:rPr lang="en-US" altLang="ko-KR" sz="1100" dirty="0"/>
              <a:t> </a:t>
            </a:r>
            <a:r>
              <a:rPr lang="ko-KR" altLang="en-US" sz="1100" dirty="0"/>
              <a:t>｜   설계</a:t>
            </a:r>
            <a:r>
              <a:rPr lang="en-US" altLang="ko-KR" sz="1100" dirty="0"/>
              <a:t>  </a:t>
            </a:r>
            <a:r>
              <a:rPr lang="ko-KR" altLang="en-US" sz="1100" dirty="0"/>
              <a:t>｜   </a:t>
            </a:r>
            <a:r>
              <a:rPr lang="ko-KR" altLang="en-US" sz="1100" b="1" dirty="0"/>
              <a:t>구현</a:t>
            </a:r>
            <a:r>
              <a:rPr lang="en-US" altLang="ko-KR" sz="1100" dirty="0"/>
              <a:t>   </a:t>
            </a:r>
            <a:r>
              <a:rPr lang="ko-KR" altLang="en-US" sz="1100" dirty="0"/>
              <a:t>｜   </a:t>
            </a:r>
            <a:r>
              <a:rPr lang="ko-KR" altLang="en-US" sz="1100" dirty="0" err="1"/>
              <a:t>테스팅</a:t>
            </a:r>
            <a:endParaRPr lang="en-US" altLang="ko-KR" sz="110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0790" y="1277815"/>
            <a:ext cx="6521210" cy="5487260"/>
          </a:xfrm>
          <a:prstGeom prst="rect">
            <a:avLst/>
          </a:prstGeom>
        </p:spPr>
      </p:pic>
      <p:sp>
        <p:nvSpPr>
          <p:cNvPr id="21" name="내용 개체 틀 2"/>
          <p:cNvSpPr txBox="1">
            <a:spLocks/>
          </p:cNvSpPr>
          <p:nvPr/>
        </p:nvSpPr>
        <p:spPr>
          <a:xfrm>
            <a:off x="537804" y="3062540"/>
            <a:ext cx="5110650" cy="1917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3360"/>
              </a:lnSpc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accent4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메시지 처리</a:t>
            </a:r>
            <a:endParaRPr lang="en-US" altLang="ko-KR" sz="1200" dirty="0" smtClean="0">
              <a:solidFill>
                <a:schemeClr val="accent4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marL="800100" lvl="1" indent="-342900" algn="l">
              <a:lnSpc>
                <a:spcPts val="336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클라이언트의 요청에 따라 </a:t>
            </a:r>
            <a:r>
              <a:rPr lang="en-US" altLang="ko-KR" sz="24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/>
            </a:r>
            <a:br>
              <a:rPr lang="en-US" altLang="ko-KR" sz="24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</a:br>
            <a:r>
              <a:rPr lang="ko-KR" altLang="en-US" sz="24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기능 수행 후</a:t>
            </a:r>
            <a:r>
              <a:rPr lang="en-US" altLang="ko-KR" sz="24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sz="24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수행 결과를 </a:t>
            </a:r>
            <a:r>
              <a:rPr lang="en-US" altLang="ko-KR" sz="24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client</a:t>
            </a:r>
            <a:r>
              <a:rPr lang="ko-KR" altLang="en-US" sz="24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에게 전송</a:t>
            </a:r>
            <a:endParaRPr lang="en-US" altLang="ko-KR" sz="24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98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37846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333522" y="284308"/>
            <a:ext cx="2543908" cy="3871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</a:rPr>
              <a:t>소프트웨어공학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35572" y="126375"/>
            <a:ext cx="4920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IndianPoker</a:t>
            </a:r>
            <a:r>
              <a:rPr lang="en-US" altLang="ko-KR" sz="3600" b="1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 presentation</a:t>
            </a:r>
            <a:endParaRPr lang="ko-KR" altLang="en-US" sz="36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11485090" y="364411"/>
            <a:ext cx="227037" cy="226899"/>
            <a:chOff x="2198" y="519"/>
            <a:chExt cx="3279" cy="3277"/>
          </a:xfrm>
          <a:solidFill>
            <a:srgbClr val="7F6B60"/>
          </a:solidFill>
        </p:grpSpPr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2198" y="519"/>
              <a:ext cx="2460" cy="2459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201" y="2520"/>
              <a:ext cx="1276" cy="1276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93176" y="144223"/>
            <a:ext cx="1154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로그인 </a:t>
            </a:r>
            <a:r>
              <a:rPr lang="en-US" altLang="ko-KR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: </a:t>
            </a:r>
            <a:r>
              <a:rPr lang="ko-KR" altLang="en-US" sz="800" dirty="0" err="1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소공프렌</a:t>
            </a:r>
            <a:r>
              <a:rPr lang="ko-KR" altLang="en-US" sz="800" dirty="0" err="1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즈</a:t>
            </a:r>
            <a:endParaRPr lang="ko-KR" altLang="en-US" sz="800" b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0" y="6813264"/>
            <a:ext cx="12192000" cy="45719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86088" y="1450621"/>
            <a:ext cx="360000" cy="36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  <a:latin typeface="+mn-ea"/>
              </a:rPr>
              <a:t>4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537804" y="1228923"/>
            <a:ext cx="2480214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구</a:t>
            </a: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현</a:t>
            </a: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79" name="Picture 2" descr="C:\Users\yelmi\AndroidStudioProjects\IP_ver3\app\src\main\res\drawable\c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092" y="90910"/>
            <a:ext cx="987280" cy="75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287364" y="1369011"/>
            <a:ext cx="2436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Server</a:t>
            </a:r>
            <a:endParaRPr lang="ko-KR" altLang="en-US" sz="2800" dirty="0">
              <a:solidFill>
                <a:srgbClr val="3F9EAB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937846"/>
            <a:ext cx="12192000" cy="339969"/>
          </a:xfrm>
          <a:prstGeom prst="rect">
            <a:avLst/>
          </a:prstGeom>
          <a:solidFill>
            <a:srgbClr val="7F6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프로젝트 소개 ｜ 요구사항 </a:t>
            </a:r>
            <a:r>
              <a:rPr lang="en-US" altLang="ko-KR" sz="1100" dirty="0"/>
              <a:t>&amp;</a:t>
            </a:r>
            <a:r>
              <a:rPr lang="ko-KR" altLang="en-US" sz="1100" dirty="0"/>
              <a:t> 분석 </a:t>
            </a:r>
            <a:r>
              <a:rPr lang="en-US" altLang="ko-KR" sz="1100" dirty="0"/>
              <a:t> </a:t>
            </a:r>
            <a:r>
              <a:rPr lang="ko-KR" altLang="en-US" sz="1100" dirty="0"/>
              <a:t>｜   설계</a:t>
            </a:r>
            <a:r>
              <a:rPr lang="en-US" altLang="ko-KR" sz="1100" dirty="0"/>
              <a:t>  </a:t>
            </a:r>
            <a:r>
              <a:rPr lang="ko-KR" altLang="en-US" sz="1100" dirty="0"/>
              <a:t>｜   </a:t>
            </a:r>
            <a:r>
              <a:rPr lang="ko-KR" altLang="en-US" sz="1100" b="1" dirty="0"/>
              <a:t>구현</a:t>
            </a:r>
            <a:r>
              <a:rPr lang="en-US" altLang="ko-KR" sz="1100" dirty="0"/>
              <a:t>   </a:t>
            </a:r>
            <a:r>
              <a:rPr lang="ko-KR" altLang="en-US" sz="1100" dirty="0"/>
              <a:t>｜   </a:t>
            </a:r>
            <a:r>
              <a:rPr lang="ko-KR" altLang="en-US" sz="1100" dirty="0" err="1"/>
              <a:t>테스팅</a:t>
            </a:r>
            <a:endParaRPr lang="en-US" altLang="ko-KR" sz="11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rcRect t="3922"/>
          <a:stretch/>
        </p:blipFill>
        <p:spPr>
          <a:xfrm>
            <a:off x="4600932" y="1705315"/>
            <a:ext cx="7579036" cy="4911400"/>
          </a:xfrm>
          <a:prstGeom prst="rect">
            <a:avLst/>
          </a:prstGeom>
        </p:spPr>
      </p:pic>
      <p:sp>
        <p:nvSpPr>
          <p:cNvPr id="20" name="내용 개체 틀 2"/>
          <p:cNvSpPr txBox="1">
            <a:spLocks/>
          </p:cNvSpPr>
          <p:nvPr/>
        </p:nvSpPr>
        <p:spPr>
          <a:xfrm>
            <a:off x="537804" y="2249904"/>
            <a:ext cx="4063128" cy="3369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3360"/>
              </a:lnSpc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서버에서 클라이언트로 보내는 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메시지 형식</a:t>
            </a:r>
            <a:endParaRPr lang="en-US" altLang="ko-KR" sz="2800" dirty="0" smtClean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l">
              <a:lnSpc>
                <a:spcPts val="3360"/>
              </a:lnSpc>
            </a:pPr>
            <a:endParaRPr lang="en-US" altLang="ko-KR" sz="2800" dirty="0" smtClean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marL="342900" indent="-342900" algn="l">
              <a:lnSpc>
                <a:spcPts val="3360"/>
              </a:lnSpc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클라이언트에서는 이 형식에 맞춰 </a:t>
            </a:r>
            <a:r>
              <a:rPr lang="ko-KR" altLang="en-US" sz="2800" dirty="0" smtClean="0">
                <a:solidFill>
                  <a:schemeClr val="accent4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메시지를 </a:t>
            </a:r>
            <a:r>
              <a:rPr lang="ko-KR" altLang="en-US" sz="2800" dirty="0" err="1" smtClean="0">
                <a:solidFill>
                  <a:schemeClr val="accent4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파싱</a:t>
            </a:r>
            <a:r>
              <a:rPr lang="ko-KR" altLang="en-US" sz="2800" dirty="0" err="1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하여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메시지에 담긴 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/>
            </a:r>
            <a:b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</a:b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정보를 알아냄</a:t>
            </a:r>
            <a:endParaRPr lang="ko-KR" altLang="en-US" sz="28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871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37846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333522" y="284308"/>
            <a:ext cx="2543908" cy="3871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</a:rPr>
              <a:t>소프트웨어공학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35572" y="126375"/>
            <a:ext cx="4920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IndianPoker</a:t>
            </a:r>
            <a:r>
              <a:rPr lang="en-US" altLang="ko-KR" sz="3600" b="1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 presentation</a:t>
            </a:r>
            <a:endParaRPr lang="ko-KR" altLang="en-US" sz="36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11485090" y="364411"/>
            <a:ext cx="227037" cy="226899"/>
            <a:chOff x="2198" y="519"/>
            <a:chExt cx="3279" cy="3277"/>
          </a:xfrm>
          <a:solidFill>
            <a:srgbClr val="7F6B60"/>
          </a:solidFill>
        </p:grpSpPr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2198" y="519"/>
              <a:ext cx="2460" cy="2459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201" y="2520"/>
              <a:ext cx="1276" cy="1276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93176" y="144223"/>
            <a:ext cx="1154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로그인 </a:t>
            </a:r>
            <a:r>
              <a:rPr lang="en-US" altLang="ko-KR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: </a:t>
            </a:r>
            <a:r>
              <a:rPr lang="ko-KR" altLang="en-US" sz="800" dirty="0" err="1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소공프렌</a:t>
            </a:r>
            <a:r>
              <a:rPr lang="ko-KR" altLang="en-US" sz="800" dirty="0" err="1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즈</a:t>
            </a:r>
            <a:endParaRPr lang="ko-KR" altLang="en-US" sz="800" b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0" y="6813264"/>
            <a:ext cx="12192000" cy="45719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86088" y="1450621"/>
            <a:ext cx="360000" cy="36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  <a:latin typeface="+mn-ea"/>
              </a:rPr>
              <a:t>4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537804" y="1228923"/>
            <a:ext cx="2480214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구</a:t>
            </a: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현</a:t>
            </a: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79" name="Picture 2" descr="C:\Users\yelmi\AndroidStudioProjects\IP_ver3\app\src\main\res\drawable\c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092" y="90910"/>
            <a:ext cx="987280" cy="75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287364" y="1369011"/>
            <a:ext cx="2436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Server</a:t>
            </a:r>
            <a:endParaRPr lang="ko-KR" altLang="en-US" sz="2800" dirty="0">
              <a:solidFill>
                <a:srgbClr val="3F9EAB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937846"/>
            <a:ext cx="12192000" cy="339969"/>
          </a:xfrm>
          <a:prstGeom prst="rect">
            <a:avLst/>
          </a:prstGeom>
          <a:solidFill>
            <a:srgbClr val="7F6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프로젝트 소개 ｜ 요구사항 </a:t>
            </a:r>
            <a:r>
              <a:rPr lang="en-US" altLang="ko-KR" sz="1100" dirty="0"/>
              <a:t>&amp;</a:t>
            </a:r>
            <a:r>
              <a:rPr lang="ko-KR" altLang="en-US" sz="1100" dirty="0"/>
              <a:t> 분석 </a:t>
            </a:r>
            <a:r>
              <a:rPr lang="en-US" altLang="ko-KR" sz="1100" dirty="0"/>
              <a:t> </a:t>
            </a:r>
            <a:r>
              <a:rPr lang="ko-KR" altLang="en-US" sz="1100" dirty="0"/>
              <a:t>｜   설계</a:t>
            </a:r>
            <a:r>
              <a:rPr lang="en-US" altLang="ko-KR" sz="1100" dirty="0"/>
              <a:t>  </a:t>
            </a:r>
            <a:r>
              <a:rPr lang="ko-KR" altLang="en-US" sz="1100" dirty="0"/>
              <a:t>｜   </a:t>
            </a:r>
            <a:r>
              <a:rPr lang="ko-KR" altLang="en-US" sz="1100" b="1" dirty="0"/>
              <a:t>구현</a:t>
            </a:r>
            <a:r>
              <a:rPr lang="en-US" altLang="ko-KR" sz="1100" dirty="0"/>
              <a:t>   </a:t>
            </a:r>
            <a:r>
              <a:rPr lang="ko-KR" altLang="en-US" sz="1100" dirty="0"/>
              <a:t>｜   </a:t>
            </a:r>
            <a:r>
              <a:rPr lang="ko-KR" altLang="en-US" sz="1100" dirty="0" err="1"/>
              <a:t>테스팅</a:t>
            </a:r>
            <a:endParaRPr lang="en-US" altLang="ko-KR" sz="1100" dirty="0"/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446086" y="2833387"/>
            <a:ext cx="5556127" cy="2113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336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게임의 </a:t>
            </a:r>
            <a:r>
              <a:rPr lang="ko-KR" altLang="en-US" sz="2800" dirty="0">
                <a:solidFill>
                  <a:schemeClr val="accent4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핵심 </a:t>
            </a:r>
            <a:r>
              <a:rPr lang="ko-KR" altLang="en-US" sz="2800" dirty="0" err="1">
                <a:solidFill>
                  <a:schemeClr val="accent4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로직</a:t>
            </a:r>
            <a:r>
              <a:rPr lang="ko-KR" altLang="en-US" sz="2800" dirty="0" err="1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을</a:t>
            </a:r>
            <a:r>
              <a:rPr lang="ko-KR" altLang="en-US" sz="28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담당</a:t>
            </a:r>
            <a:endParaRPr lang="en-US" altLang="ko-KR" sz="28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marL="800100" lvl="1" indent="-342900" algn="l">
              <a:lnSpc>
                <a:spcPts val="336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게임 규칙이 바뀔 경우</a:t>
            </a:r>
            <a:r>
              <a:rPr lang="en-US" altLang="ko-KR" sz="24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client</a:t>
            </a:r>
            <a:r>
              <a:rPr lang="ko-KR" altLang="en-US" sz="24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와 관계 없이 </a:t>
            </a:r>
            <a:r>
              <a:rPr lang="en-US" altLang="ko-KR" sz="24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model</a:t>
            </a:r>
            <a:r>
              <a:rPr lang="ko-KR" altLang="en-US" sz="24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에 </a:t>
            </a:r>
            <a:r>
              <a:rPr lang="ko-KR" altLang="en-US" sz="24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해당하는 </a:t>
            </a:r>
            <a:r>
              <a:rPr lang="ko-KR" altLang="en-US" sz="24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클래스만 수정하면 됨 </a:t>
            </a:r>
            <a:r>
              <a:rPr lang="en-US" altLang="ko-KR" sz="24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/>
            </a:r>
            <a:br>
              <a:rPr lang="en-US" altLang="ko-KR" sz="24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</a:br>
            <a:r>
              <a:rPr lang="en-US" altLang="ko-KR" sz="2400" dirty="0">
                <a:latin typeface="야놀자 야체 B" panose="02020603020101020101" pitchFamily="18" charset="-127"/>
                <a:ea typeface="야놀자 야체 B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유지보수가 </a:t>
            </a:r>
            <a:r>
              <a:rPr lang="ko-KR" altLang="en-US" sz="24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용이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063" y="1275406"/>
            <a:ext cx="5956000" cy="553544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6086" y="5398883"/>
            <a:ext cx="5331684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60"/>
              </a:lnSpc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sz="2800" dirty="0" err="1" smtClean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싱글턴</a:t>
            </a:r>
            <a:r>
              <a:rPr lang="ko-KR" altLang="en-US" sz="2800" dirty="0" smtClean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패턴 사용으로 유일한 객체를 생성</a:t>
            </a:r>
            <a:endParaRPr lang="en-US" altLang="ko-KR" sz="28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601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37846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333522" y="284308"/>
            <a:ext cx="2543908" cy="3871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</a:rPr>
              <a:t>소프트웨어공학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35572" y="126375"/>
            <a:ext cx="4920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IndianPoker</a:t>
            </a:r>
            <a:r>
              <a:rPr lang="en-US" altLang="ko-KR" sz="3600" b="1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 presentation</a:t>
            </a:r>
            <a:endParaRPr lang="ko-KR" altLang="en-US" sz="36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11485090" y="364411"/>
            <a:ext cx="227037" cy="226899"/>
            <a:chOff x="2198" y="519"/>
            <a:chExt cx="3279" cy="3277"/>
          </a:xfrm>
          <a:solidFill>
            <a:srgbClr val="7F6B60"/>
          </a:solidFill>
        </p:grpSpPr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2198" y="519"/>
              <a:ext cx="2460" cy="2459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201" y="2520"/>
              <a:ext cx="1276" cy="1276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93176" y="144223"/>
            <a:ext cx="1154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로그인 </a:t>
            </a:r>
            <a:r>
              <a:rPr lang="en-US" altLang="ko-KR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: </a:t>
            </a:r>
            <a:r>
              <a:rPr lang="ko-KR" altLang="en-US" sz="800" dirty="0" err="1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소공프렌</a:t>
            </a:r>
            <a:r>
              <a:rPr lang="ko-KR" altLang="en-US" sz="800" dirty="0" err="1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즈</a:t>
            </a:r>
            <a:endParaRPr lang="ko-KR" altLang="en-US" sz="800" b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0" y="6813264"/>
            <a:ext cx="12192000" cy="45719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86088" y="1450621"/>
            <a:ext cx="360000" cy="36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  <a:latin typeface="+mn-ea"/>
              </a:rPr>
              <a:t>4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537804" y="1228923"/>
            <a:ext cx="2480214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구</a:t>
            </a: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현</a:t>
            </a: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79" name="Picture 2" descr="C:\Users\yelmi\AndroidStudioProjects\IP_ver3\app\src\main\res\drawable\c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092" y="90910"/>
            <a:ext cx="987280" cy="75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247883" y="1373377"/>
            <a:ext cx="3867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Class diagram - client</a:t>
            </a:r>
            <a:endParaRPr lang="ko-KR" altLang="en-US" sz="2800" dirty="0">
              <a:solidFill>
                <a:srgbClr val="3F9EAB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937846"/>
            <a:ext cx="12192000" cy="339969"/>
          </a:xfrm>
          <a:prstGeom prst="rect">
            <a:avLst/>
          </a:prstGeom>
          <a:solidFill>
            <a:srgbClr val="7F6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프로젝트 소개 ｜ 요구사항 </a:t>
            </a:r>
            <a:r>
              <a:rPr lang="en-US" altLang="ko-KR" sz="1100" dirty="0"/>
              <a:t>&amp;</a:t>
            </a:r>
            <a:r>
              <a:rPr lang="ko-KR" altLang="en-US" sz="1100" dirty="0"/>
              <a:t> 분석 </a:t>
            </a:r>
            <a:r>
              <a:rPr lang="en-US" altLang="ko-KR" sz="1100" dirty="0"/>
              <a:t> </a:t>
            </a:r>
            <a:r>
              <a:rPr lang="ko-KR" altLang="en-US" sz="1100" dirty="0"/>
              <a:t>｜   설계</a:t>
            </a:r>
            <a:r>
              <a:rPr lang="en-US" altLang="ko-KR" sz="1100" dirty="0"/>
              <a:t>  </a:t>
            </a:r>
            <a:r>
              <a:rPr lang="ko-KR" altLang="en-US" sz="1100" dirty="0"/>
              <a:t>｜   </a:t>
            </a:r>
            <a:r>
              <a:rPr lang="ko-KR" altLang="en-US" sz="1100" b="1" dirty="0"/>
              <a:t>구현</a:t>
            </a:r>
            <a:r>
              <a:rPr lang="en-US" altLang="ko-KR" sz="1100" dirty="0"/>
              <a:t>   </a:t>
            </a:r>
            <a:r>
              <a:rPr lang="ko-KR" altLang="en-US" sz="1100" dirty="0"/>
              <a:t>｜   </a:t>
            </a:r>
            <a:r>
              <a:rPr lang="ko-KR" altLang="en-US" sz="1100" dirty="0" err="1"/>
              <a:t>테스팅</a:t>
            </a:r>
            <a:endParaRPr lang="en-US" altLang="ko-KR" sz="1100" dirty="0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476" y="1883721"/>
            <a:ext cx="8579339" cy="488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778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37846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333522" y="284308"/>
            <a:ext cx="2543908" cy="3871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</a:rPr>
              <a:t>소프트웨어공학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35572" y="126375"/>
            <a:ext cx="4920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IndianPoker</a:t>
            </a:r>
            <a:r>
              <a:rPr lang="en-US" altLang="ko-KR" sz="3600" b="1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 presentation</a:t>
            </a:r>
            <a:endParaRPr lang="ko-KR" altLang="en-US" sz="36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11485090" y="364411"/>
            <a:ext cx="227037" cy="226899"/>
            <a:chOff x="2198" y="519"/>
            <a:chExt cx="3279" cy="3277"/>
          </a:xfrm>
          <a:solidFill>
            <a:srgbClr val="7F6B60"/>
          </a:solidFill>
        </p:grpSpPr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2198" y="519"/>
              <a:ext cx="2460" cy="2459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201" y="2520"/>
              <a:ext cx="1276" cy="1276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93176" y="144223"/>
            <a:ext cx="1154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로그인 </a:t>
            </a:r>
            <a:r>
              <a:rPr lang="en-US" altLang="ko-KR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: </a:t>
            </a:r>
            <a:r>
              <a:rPr lang="ko-KR" altLang="en-US" sz="800" dirty="0" err="1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소공프렌</a:t>
            </a:r>
            <a:r>
              <a:rPr lang="ko-KR" altLang="en-US" sz="800" dirty="0" err="1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즈</a:t>
            </a:r>
            <a:endParaRPr lang="ko-KR" altLang="en-US" sz="800" b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0" y="6813264"/>
            <a:ext cx="12192000" cy="45719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86088" y="1450621"/>
            <a:ext cx="360000" cy="36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  <a:latin typeface="+mn-ea"/>
              </a:rPr>
              <a:t>4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537804" y="1228923"/>
            <a:ext cx="2480214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구</a:t>
            </a: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현</a:t>
            </a: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79" name="Picture 2" descr="C:\Users\yelmi\AndroidStudioProjects\IP_ver3\app\src\main\res\drawable\c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092" y="90910"/>
            <a:ext cx="987280" cy="75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247883" y="1373377"/>
            <a:ext cx="3867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Class diagram - server</a:t>
            </a:r>
            <a:endParaRPr lang="ko-KR" altLang="en-US" sz="2800" dirty="0">
              <a:solidFill>
                <a:srgbClr val="3F9EAB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937846"/>
            <a:ext cx="12192000" cy="339969"/>
          </a:xfrm>
          <a:prstGeom prst="rect">
            <a:avLst/>
          </a:prstGeom>
          <a:solidFill>
            <a:srgbClr val="7F6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프로젝트 소개 ｜ 요구사항 </a:t>
            </a:r>
            <a:r>
              <a:rPr lang="en-US" altLang="ko-KR" sz="1100" dirty="0"/>
              <a:t>&amp;</a:t>
            </a:r>
            <a:r>
              <a:rPr lang="ko-KR" altLang="en-US" sz="1100" dirty="0"/>
              <a:t> 분석 </a:t>
            </a:r>
            <a:r>
              <a:rPr lang="en-US" altLang="ko-KR" sz="1100" dirty="0"/>
              <a:t> </a:t>
            </a:r>
            <a:r>
              <a:rPr lang="ko-KR" altLang="en-US" sz="1100" dirty="0"/>
              <a:t>｜   설계</a:t>
            </a:r>
            <a:r>
              <a:rPr lang="en-US" altLang="ko-KR" sz="1100" dirty="0"/>
              <a:t>  </a:t>
            </a:r>
            <a:r>
              <a:rPr lang="ko-KR" altLang="en-US" sz="1100" dirty="0"/>
              <a:t>｜   </a:t>
            </a:r>
            <a:r>
              <a:rPr lang="ko-KR" altLang="en-US" sz="1100" b="1" dirty="0"/>
              <a:t>구현</a:t>
            </a:r>
            <a:r>
              <a:rPr lang="en-US" altLang="ko-KR" sz="1100" dirty="0"/>
              <a:t>   </a:t>
            </a:r>
            <a:r>
              <a:rPr lang="ko-KR" altLang="en-US" sz="1100" dirty="0"/>
              <a:t>｜   </a:t>
            </a:r>
            <a:r>
              <a:rPr lang="ko-KR" altLang="en-US" sz="1100" dirty="0" err="1"/>
              <a:t>테스팅</a:t>
            </a:r>
            <a:endParaRPr lang="en-US" altLang="ko-KR" sz="1100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22" y="1857723"/>
            <a:ext cx="8369300" cy="4955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379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37846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333522" y="284308"/>
            <a:ext cx="2543908" cy="3871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</a:rPr>
              <a:t>소프트웨어공학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35572" y="126375"/>
            <a:ext cx="4920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IndianPoker</a:t>
            </a:r>
            <a:r>
              <a:rPr lang="en-US" altLang="ko-KR" sz="3600" b="1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 presentation</a:t>
            </a:r>
            <a:endParaRPr lang="ko-KR" altLang="en-US" sz="36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11485090" y="364411"/>
            <a:ext cx="227037" cy="226899"/>
            <a:chOff x="2198" y="519"/>
            <a:chExt cx="3279" cy="3277"/>
          </a:xfrm>
          <a:solidFill>
            <a:srgbClr val="7F6B60"/>
          </a:solidFill>
        </p:grpSpPr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2198" y="519"/>
              <a:ext cx="2460" cy="2459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201" y="2520"/>
              <a:ext cx="1276" cy="1276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93176" y="144223"/>
            <a:ext cx="1154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로그인 </a:t>
            </a:r>
            <a:r>
              <a:rPr lang="en-US" altLang="ko-KR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: </a:t>
            </a:r>
            <a:r>
              <a:rPr lang="ko-KR" altLang="en-US" sz="800" dirty="0" err="1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소공프렌</a:t>
            </a:r>
            <a:r>
              <a:rPr lang="ko-KR" altLang="en-US" sz="800" dirty="0" err="1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즈</a:t>
            </a:r>
            <a:endParaRPr lang="ko-KR" altLang="en-US" sz="800" b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0" y="6813264"/>
            <a:ext cx="12192000" cy="45719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86088" y="1450621"/>
            <a:ext cx="360000" cy="36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  <a:latin typeface="+mn-ea"/>
              </a:rPr>
              <a:t>4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537804" y="1228923"/>
            <a:ext cx="2480214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구</a:t>
            </a: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현</a:t>
            </a: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79" name="Picture 2" descr="C:\Users\yelmi\AndroidStudioProjects\IP_ver3\app\src\main\res\drawable\c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092" y="90910"/>
            <a:ext cx="987280" cy="75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46088" y="2043971"/>
            <a:ext cx="3410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Deployment Diagram</a:t>
            </a:r>
            <a:endParaRPr lang="ko-KR" altLang="en-US" sz="2800" dirty="0">
              <a:solidFill>
                <a:srgbClr val="3F9EAB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937846"/>
            <a:ext cx="12192000" cy="339969"/>
          </a:xfrm>
          <a:prstGeom prst="rect">
            <a:avLst/>
          </a:prstGeom>
          <a:solidFill>
            <a:srgbClr val="7F6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프로젝트 소개 ｜ 요구사항 </a:t>
            </a:r>
            <a:r>
              <a:rPr lang="en-US" altLang="ko-KR" sz="1100" dirty="0"/>
              <a:t>&amp;</a:t>
            </a:r>
            <a:r>
              <a:rPr lang="ko-KR" altLang="en-US" sz="1100" dirty="0"/>
              <a:t> 분석 </a:t>
            </a:r>
            <a:r>
              <a:rPr lang="en-US" altLang="ko-KR" sz="1100" dirty="0"/>
              <a:t> </a:t>
            </a:r>
            <a:r>
              <a:rPr lang="ko-KR" altLang="en-US" sz="1100" dirty="0"/>
              <a:t>｜   설계</a:t>
            </a:r>
            <a:r>
              <a:rPr lang="en-US" altLang="ko-KR" sz="1100" dirty="0"/>
              <a:t>  </a:t>
            </a:r>
            <a:r>
              <a:rPr lang="ko-KR" altLang="en-US" sz="1100" dirty="0"/>
              <a:t>｜   </a:t>
            </a:r>
            <a:r>
              <a:rPr lang="ko-KR" altLang="en-US" sz="1100" b="1" dirty="0"/>
              <a:t>구현</a:t>
            </a:r>
            <a:r>
              <a:rPr lang="en-US" altLang="ko-KR" sz="1100" dirty="0"/>
              <a:t>   </a:t>
            </a:r>
            <a:r>
              <a:rPr lang="ko-KR" altLang="en-US" sz="1100" dirty="0"/>
              <a:t>｜   </a:t>
            </a:r>
            <a:r>
              <a:rPr lang="ko-KR" altLang="en-US" sz="1100" dirty="0" err="1"/>
              <a:t>테스팅</a:t>
            </a:r>
            <a:endParaRPr lang="en-US" altLang="ko-KR" sz="11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561" y="1277815"/>
            <a:ext cx="6871243" cy="5535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491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37846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333522" y="284308"/>
            <a:ext cx="2543908" cy="3871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</a:rPr>
              <a:t>소프트웨어공학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35572" y="126375"/>
            <a:ext cx="4920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IndianPoker</a:t>
            </a:r>
            <a:r>
              <a:rPr lang="en-US" altLang="ko-KR" sz="3600" b="1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 presentation</a:t>
            </a:r>
            <a:endParaRPr lang="ko-KR" altLang="en-US" sz="36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11485090" y="364411"/>
            <a:ext cx="227037" cy="226899"/>
            <a:chOff x="2198" y="519"/>
            <a:chExt cx="3279" cy="3277"/>
          </a:xfrm>
          <a:solidFill>
            <a:srgbClr val="7F6B60"/>
          </a:solidFill>
        </p:grpSpPr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2198" y="519"/>
              <a:ext cx="2460" cy="2459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201" y="2520"/>
              <a:ext cx="1276" cy="1276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93176" y="144223"/>
            <a:ext cx="1154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로그인 </a:t>
            </a:r>
            <a:r>
              <a:rPr lang="en-US" altLang="ko-KR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: </a:t>
            </a:r>
            <a:r>
              <a:rPr lang="ko-KR" altLang="en-US" sz="800" dirty="0" err="1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소공프렌</a:t>
            </a:r>
            <a:r>
              <a:rPr lang="ko-KR" altLang="en-US" sz="800" dirty="0" err="1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즈</a:t>
            </a:r>
            <a:endParaRPr lang="ko-KR" altLang="en-US" sz="800" b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0" y="6813264"/>
            <a:ext cx="12192000" cy="45719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86088" y="1450621"/>
            <a:ext cx="360000" cy="36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  <a:latin typeface="+mn-ea"/>
              </a:rPr>
              <a:t>4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537804" y="1228923"/>
            <a:ext cx="2480214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구</a:t>
            </a: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현</a:t>
            </a: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79" name="Picture 2" descr="C:\Users\yelmi\AndroidStudioProjects\IP_ver3\app\src\main\res\drawable\c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092" y="90910"/>
            <a:ext cx="987280" cy="75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46088" y="2043971"/>
            <a:ext cx="3410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Component Diagram</a:t>
            </a:r>
            <a:endParaRPr lang="ko-KR" altLang="en-US" sz="2800" dirty="0">
              <a:solidFill>
                <a:srgbClr val="3F9EAB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937846"/>
            <a:ext cx="12192000" cy="339969"/>
          </a:xfrm>
          <a:prstGeom prst="rect">
            <a:avLst/>
          </a:prstGeom>
          <a:solidFill>
            <a:srgbClr val="7F6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프로젝트 소개 ｜ 요구사항 </a:t>
            </a:r>
            <a:r>
              <a:rPr lang="en-US" altLang="ko-KR" sz="1100" dirty="0"/>
              <a:t>&amp;</a:t>
            </a:r>
            <a:r>
              <a:rPr lang="ko-KR" altLang="en-US" sz="1100" dirty="0"/>
              <a:t> 분석 </a:t>
            </a:r>
            <a:r>
              <a:rPr lang="en-US" altLang="ko-KR" sz="1100" dirty="0"/>
              <a:t> </a:t>
            </a:r>
            <a:r>
              <a:rPr lang="ko-KR" altLang="en-US" sz="1100" dirty="0"/>
              <a:t>｜   설계</a:t>
            </a:r>
            <a:r>
              <a:rPr lang="en-US" altLang="ko-KR" sz="1100" dirty="0"/>
              <a:t>  </a:t>
            </a:r>
            <a:r>
              <a:rPr lang="ko-KR" altLang="en-US" sz="1100" dirty="0"/>
              <a:t>｜   </a:t>
            </a:r>
            <a:r>
              <a:rPr lang="ko-KR" altLang="en-US" sz="1100" b="1" dirty="0"/>
              <a:t>구현</a:t>
            </a:r>
            <a:r>
              <a:rPr lang="en-US" altLang="ko-KR" sz="1100" dirty="0"/>
              <a:t>   </a:t>
            </a:r>
            <a:r>
              <a:rPr lang="ko-KR" altLang="en-US" sz="1100" dirty="0"/>
              <a:t>｜   </a:t>
            </a:r>
            <a:r>
              <a:rPr lang="ko-KR" altLang="en-US" sz="1100" dirty="0" err="1"/>
              <a:t>테스팅</a:t>
            </a:r>
            <a:endParaRPr lang="en-US" altLang="ko-KR" sz="11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987" y="1277814"/>
            <a:ext cx="5018059" cy="5535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11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37846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333522" y="284308"/>
            <a:ext cx="2543908" cy="3871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</a:rPr>
              <a:t>소프트웨어공학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35572" y="126375"/>
            <a:ext cx="4920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IndianPoker</a:t>
            </a:r>
            <a:r>
              <a:rPr lang="en-US" altLang="ko-KR" sz="3600" b="1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 presentation</a:t>
            </a:r>
            <a:endParaRPr lang="ko-KR" altLang="en-US" sz="36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11485090" y="364411"/>
            <a:ext cx="227037" cy="226899"/>
            <a:chOff x="2198" y="519"/>
            <a:chExt cx="3279" cy="3277"/>
          </a:xfrm>
          <a:solidFill>
            <a:srgbClr val="7F6B60"/>
          </a:solidFill>
        </p:grpSpPr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2198" y="519"/>
              <a:ext cx="2460" cy="2459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201" y="2520"/>
              <a:ext cx="1276" cy="1276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93176" y="144223"/>
            <a:ext cx="1154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로그인 </a:t>
            </a:r>
            <a:r>
              <a:rPr lang="en-US" altLang="ko-KR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: </a:t>
            </a:r>
            <a:r>
              <a:rPr lang="ko-KR" altLang="en-US" sz="800" dirty="0" err="1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소공프렌</a:t>
            </a:r>
            <a:r>
              <a:rPr lang="ko-KR" altLang="en-US" sz="800" dirty="0" err="1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즈</a:t>
            </a:r>
            <a:endParaRPr lang="ko-KR" altLang="en-US" sz="800" b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0" y="6813264"/>
            <a:ext cx="12192000" cy="45719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86088" y="1450621"/>
            <a:ext cx="360000" cy="36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  <a:latin typeface="+mn-ea"/>
              </a:rPr>
              <a:t>5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537804" y="1228923"/>
            <a:ext cx="2480214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테스</a:t>
            </a:r>
            <a:r>
              <a:rPr lang="ko-KR" altLang="en-US" sz="28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팅</a:t>
            </a: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79" name="Picture 2" descr="C:\Users\yelmi\AndroidStudioProjects\IP_ver3\app\src\main\res\drawable\c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092" y="90910"/>
            <a:ext cx="987280" cy="75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407380" y="1369011"/>
            <a:ext cx="3410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테스트 케이스</a:t>
            </a:r>
            <a:endParaRPr lang="ko-KR" altLang="en-US" sz="2800" dirty="0">
              <a:solidFill>
                <a:srgbClr val="3F9EAB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937846"/>
            <a:ext cx="12192000" cy="339969"/>
          </a:xfrm>
          <a:prstGeom prst="rect">
            <a:avLst/>
          </a:prstGeom>
          <a:solidFill>
            <a:srgbClr val="7F6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프로젝트 소개 ｜ 요구사항 </a:t>
            </a:r>
            <a:r>
              <a:rPr lang="en-US" altLang="ko-KR" sz="1100" dirty="0"/>
              <a:t>&amp;</a:t>
            </a:r>
            <a:r>
              <a:rPr lang="ko-KR" altLang="en-US" sz="1100" dirty="0"/>
              <a:t> 분석 </a:t>
            </a:r>
            <a:r>
              <a:rPr lang="en-US" altLang="ko-KR" sz="1100" dirty="0"/>
              <a:t> </a:t>
            </a:r>
            <a:r>
              <a:rPr lang="ko-KR" altLang="en-US" sz="1100" dirty="0"/>
              <a:t>｜   설계</a:t>
            </a:r>
            <a:r>
              <a:rPr lang="en-US" altLang="ko-KR" sz="1100" dirty="0"/>
              <a:t>  </a:t>
            </a:r>
            <a:r>
              <a:rPr lang="ko-KR" altLang="en-US" sz="1100" dirty="0"/>
              <a:t>｜   구현</a:t>
            </a:r>
            <a:r>
              <a:rPr lang="en-US" altLang="ko-KR" sz="1100" dirty="0"/>
              <a:t>   </a:t>
            </a:r>
            <a:r>
              <a:rPr lang="ko-KR" altLang="en-US" sz="1100" dirty="0"/>
              <a:t>｜   </a:t>
            </a:r>
            <a:r>
              <a:rPr lang="ko-KR" altLang="en-US" sz="1100" b="1" dirty="0" err="1"/>
              <a:t>테스팅</a:t>
            </a:r>
            <a:endParaRPr lang="en-US" altLang="ko-KR" sz="1100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697854"/>
              </p:ext>
            </p:extLst>
          </p:nvPr>
        </p:nvGraphicFramePr>
        <p:xfrm>
          <a:off x="266088" y="2349431"/>
          <a:ext cx="11773511" cy="412757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72112"/>
                <a:gridCol w="546100"/>
                <a:gridCol w="787400"/>
                <a:gridCol w="2387600"/>
                <a:gridCol w="2491170"/>
                <a:gridCol w="2724190"/>
                <a:gridCol w="501000"/>
                <a:gridCol w="615813"/>
                <a:gridCol w="574063"/>
                <a:gridCol w="574063"/>
              </a:tblGrid>
              <a:tr h="5179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TEST ID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FR ID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UC ID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테스트 케이스</a:t>
                      </a:r>
                      <a:endParaRPr lang="ko-KR" alt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예상 결과</a:t>
                      </a:r>
                      <a:endParaRPr lang="ko-KR" alt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실제 결과</a:t>
                      </a:r>
                      <a:endParaRPr lang="ko-KR" alt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버그 수</a:t>
                      </a:r>
                      <a:endParaRPr lang="ko-KR" alt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기능 개선</a:t>
                      </a:r>
                      <a:endParaRPr lang="ko-KR" alt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조치내역</a:t>
                      </a:r>
                      <a:endParaRPr lang="ko-KR" alt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조치결과</a:t>
                      </a:r>
                      <a:endParaRPr lang="ko-KR" alt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5593" marR="5593" marT="5593" marB="0" anchor="ctr"/>
                </a:tc>
              </a:tr>
              <a:tr h="10270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T-001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FR-001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UC-001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초기화면에서 </a:t>
                      </a:r>
                      <a:r>
                        <a:rPr lang="en-US" altLang="ko-KR" sz="1200" u="none" strike="noStrike">
                          <a:effectLst/>
                        </a:rPr>
                        <a:t>START</a:t>
                      </a:r>
                      <a:r>
                        <a:rPr lang="ko-KR" altLang="en-US" sz="1200" u="none" strike="noStrike">
                          <a:effectLst/>
                        </a:rPr>
                        <a:t>버튼을 눌러도 </a:t>
                      </a:r>
                      <a:br>
                        <a:rPr lang="ko-KR" altLang="en-US" sz="1200" u="none" strike="noStrike">
                          <a:effectLst/>
                        </a:rPr>
                      </a:br>
                      <a:r>
                        <a:rPr lang="ko-KR" altLang="en-US" sz="1200" u="none" strike="noStrike">
                          <a:effectLst/>
                        </a:rPr>
                        <a:t>서버에 접속되지 않음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"Client</a:t>
                      </a:r>
                      <a:r>
                        <a:rPr lang="ko-KR" altLang="en-US" sz="1200" u="none" strike="noStrike">
                          <a:effectLst/>
                        </a:rPr>
                        <a:t>가 접속되었습니다</a:t>
                      </a:r>
                      <a:r>
                        <a:rPr lang="en-US" altLang="ko-KR" sz="1200" u="none" strike="noStrike">
                          <a:effectLst/>
                        </a:rPr>
                        <a:t>."</a:t>
                      </a:r>
                      <a:r>
                        <a:rPr lang="ko-KR" altLang="en-US" sz="1200" u="none" strike="noStrike">
                          <a:effectLst/>
                        </a:rPr>
                        <a:t>대신 </a:t>
                      </a:r>
                      <a:br>
                        <a:rPr lang="ko-KR" altLang="en-US" sz="1200" u="none" strike="noStrike">
                          <a:effectLst/>
                        </a:rPr>
                      </a:br>
                      <a:r>
                        <a:rPr lang="ko-KR" altLang="en-US" sz="1200" u="none" strike="noStrike">
                          <a:effectLst/>
                        </a:rPr>
                        <a:t>서버가 포트에서 연결을 기다리는 중이라는 </a:t>
                      </a:r>
                      <a:br>
                        <a:rPr lang="ko-KR" altLang="en-US" sz="1200" u="none" strike="noStrike">
                          <a:effectLst/>
                        </a:rPr>
                      </a:br>
                      <a:r>
                        <a:rPr lang="ko-KR" altLang="en-US" sz="1200" u="none" strike="noStrike">
                          <a:effectLst/>
                        </a:rPr>
                        <a:t>메시지가 콘솔창에 출력됨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"Client</a:t>
                      </a:r>
                      <a:r>
                        <a:rPr lang="ko-KR" altLang="en-US" sz="1200" u="none" strike="noStrike" dirty="0">
                          <a:effectLst/>
                        </a:rPr>
                        <a:t>가 접속되었습니다</a:t>
                      </a:r>
                      <a:r>
                        <a:rPr lang="en-US" altLang="ko-KR" sz="1200" u="none" strike="noStrike" dirty="0">
                          <a:effectLst/>
                        </a:rPr>
                        <a:t>."</a:t>
                      </a:r>
                      <a:r>
                        <a:rPr lang="ko-KR" altLang="en-US" sz="1200" u="none" strike="noStrike" dirty="0">
                          <a:effectLst/>
                        </a:rPr>
                        <a:t>대신 </a:t>
                      </a:r>
                      <a:br>
                        <a:rPr lang="ko-KR" altLang="en-US" sz="1200" u="none" strike="noStrike" dirty="0">
                          <a:effectLst/>
                        </a:rPr>
                      </a:br>
                      <a:r>
                        <a:rPr lang="ko-KR" altLang="en-US" sz="1200" u="none" strike="noStrike" dirty="0">
                          <a:effectLst/>
                        </a:rPr>
                        <a:t>서버가 포트에서 연결을 기다리는 중이라는 </a:t>
                      </a:r>
                      <a:br>
                        <a:rPr lang="ko-KR" altLang="en-US" sz="1200" u="none" strike="noStrike" dirty="0">
                          <a:effectLst/>
                        </a:rPr>
                      </a:br>
                      <a:r>
                        <a:rPr lang="ko-KR" altLang="en-US" sz="1200" u="none" strike="noStrike" dirty="0">
                          <a:effectLst/>
                        </a:rPr>
                        <a:t>메시지가 </a:t>
                      </a:r>
                      <a:r>
                        <a:rPr lang="ko-KR" altLang="en-US" sz="1200" u="none" strike="noStrike" dirty="0" err="1">
                          <a:effectLst/>
                        </a:rPr>
                        <a:t>콘솔창에</a:t>
                      </a:r>
                      <a:r>
                        <a:rPr lang="ko-KR" altLang="en-US" sz="1200" u="none" strike="noStrike" dirty="0">
                          <a:effectLst/>
                        </a:rPr>
                        <a:t> 출력됨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0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0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조치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YES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593" marR="5593" marT="5593" marB="0" anchor="ctr"/>
                </a:tc>
              </a:tr>
              <a:tr h="7740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T-002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FR-002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UC-002-1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등록되지않은 </a:t>
                      </a:r>
                      <a:r>
                        <a:rPr lang="en-US" altLang="ko-KR" sz="1200" u="none" strike="noStrike">
                          <a:effectLst/>
                        </a:rPr>
                        <a:t>ID, Password</a:t>
                      </a:r>
                      <a:r>
                        <a:rPr lang="ko-KR" altLang="en-US" sz="1200" u="none" strike="noStrike">
                          <a:effectLst/>
                        </a:rPr>
                        <a:t>를 </a:t>
                      </a:r>
                      <a:br>
                        <a:rPr lang="ko-KR" altLang="en-US" sz="1200" u="none" strike="noStrike">
                          <a:effectLst/>
                        </a:rPr>
                      </a:br>
                      <a:r>
                        <a:rPr lang="ko-KR" altLang="en-US" sz="1200" u="none" strike="noStrike">
                          <a:effectLst/>
                        </a:rPr>
                        <a:t>입력하여 로그인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등록된 사용자가 아닙니다 </a:t>
                      </a:r>
                      <a:br>
                        <a:rPr lang="ko-KR" altLang="en-US" sz="1200" u="none" strike="noStrike" dirty="0">
                          <a:effectLst/>
                        </a:rPr>
                      </a:br>
                      <a:r>
                        <a:rPr lang="en-US" altLang="ko-KR" sz="1200" u="none" strike="noStrike" dirty="0">
                          <a:effectLst/>
                        </a:rPr>
                        <a:t>/</a:t>
                      </a:r>
                      <a:r>
                        <a:rPr lang="ko-KR" altLang="en-US" sz="1200" u="none" strike="noStrike" dirty="0">
                          <a:effectLst/>
                        </a:rPr>
                        <a:t>잘못된 비밀번호입니다</a:t>
                      </a:r>
                      <a:br>
                        <a:rPr lang="ko-KR" altLang="en-US" sz="1200" u="none" strike="noStrike" dirty="0">
                          <a:effectLst/>
                        </a:rPr>
                      </a:br>
                      <a:r>
                        <a:rPr lang="ko-KR" altLang="en-US" sz="1200" u="none" strike="noStrike" dirty="0">
                          <a:effectLst/>
                        </a:rPr>
                        <a:t>메시지가 </a:t>
                      </a:r>
                      <a:r>
                        <a:rPr lang="ko-KR" altLang="en-US" sz="1200" u="none" strike="noStrike" dirty="0" err="1">
                          <a:effectLst/>
                        </a:rPr>
                        <a:t>콘솔창에</a:t>
                      </a:r>
                      <a:r>
                        <a:rPr lang="ko-KR" altLang="en-US" sz="1200" u="none" strike="noStrike" dirty="0">
                          <a:effectLst/>
                        </a:rPr>
                        <a:t> 출력 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등록된 사용자가 아닙니다 </a:t>
                      </a:r>
                      <a:br>
                        <a:rPr lang="ko-KR" altLang="en-US" sz="1200" u="none" strike="noStrike">
                          <a:effectLst/>
                        </a:rPr>
                      </a:br>
                      <a:r>
                        <a:rPr lang="en-US" altLang="ko-KR" sz="1200" u="none" strike="noStrike">
                          <a:effectLst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</a:rPr>
                        <a:t>잘못된 비밀번호입니다</a:t>
                      </a:r>
                      <a:br>
                        <a:rPr lang="ko-KR" altLang="en-US" sz="1200" u="none" strike="noStrike">
                          <a:effectLst/>
                        </a:rPr>
                      </a:br>
                      <a:r>
                        <a:rPr lang="ko-KR" altLang="en-US" sz="1200" u="none" strike="noStrike">
                          <a:effectLst/>
                        </a:rPr>
                        <a:t>메시지가 콘솔창에 출력 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0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0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조치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YES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593" marR="5593" marT="5593" marB="0" anchor="ctr"/>
                </a:tc>
              </a:tr>
              <a:tr h="5179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T-003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FR-003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UC-002-2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ID,Password</a:t>
                      </a:r>
                      <a:r>
                        <a:rPr lang="ko-KR" altLang="en-US" sz="1200" u="none" strike="noStrike">
                          <a:effectLst/>
                        </a:rPr>
                        <a:t>를 입력하지 않고 로그인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 err="1">
                          <a:effectLst/>
                        </a:rPr>
                        <a:t>로그인이</a:t>
                      </a:r>
                      <a:r>
                        <a:rPr lang="ko-KR" altLang="en-US" sz="1200" u="none" strike="noStrike" dirty="0">
                          <a:effectLst/>
                        </a:rPr>
                        <a:t> 막힘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 err="1">
                          <a:effectLst/>
                        </a:rPr>
                        <a:t>로그인이</a:t>
                      </a:r>
                      <a:r>
                        <a:rPr lang="ko-KR" altLang="en-US" sz="1200" u="none" strike="noStrike" dirty="0">
                          <a:effectLst/>
                        </a:rPr>
                        <a:t> 막힘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0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0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조치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YES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593" marR="5593" marT="5593" marB="0" anchor="ctr"/>
                </a:tc>
              </a:tr>
              <a:tr h="5179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T-004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FR-004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UC-003-1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두 명의 클라이언트가 동시 접속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게임 진행이 막힘</a:t>
                      </a:r>
                      <a:br>
                        <a:rPr lang="ko-KR" altLang="en-US" sz="1200" u="none" strike="noStrike">
                          <a:effectLst/>
                        </a:rPr>
                      </a:br>
                      <a:r>
                        <a:rPr lang="en-US" altLang="ko-KR" sz="1200" u="none" strike="noStrike">
                          <a:effectLst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</a:rPr>
                        <a:t>플레이어</a:t>
                      </a:r>
                      <a:r>
                        <a:rPr lang="en-US" altLang="ko-KR" sz="1200" u="none" strike="noStrike">
                          <a:effectLst/>
                        </a:rPr>
                        <a:t>1</a:t>
                      </a:r>
                      <a:r>
                        <a:rPr lang="ko-KR" altLang="en-US" sz="1200" u="none" strike="noStrike">
                          <a:effectLst/>
                        </a:rPr>
                        <a:t>과 </a:t>
                      </a:r>
                      <a:r>
                        <a:rPr lang="en-US" altLang="ko-KR" sz="1200" u="none" strike="noStrike">
                          <a:effectLst/>
                        </a:rPr>
                        <a:t>2</a:t>
                      </a:r>
                      <a:r>
                        <a:rPr lang="ko-KR" altLang="en-US" sz="1200" u="none" strike="noStrike">
                          <a:effectLst/>
                        </a:rPr>
                        <a:t>의 구분을 위해</a:t>
                      </a:r>
                      <a:r>
                        <a:rPr lang="en-US" altLang="ko-KR" sz="1200" u="none" strike="noStrike">
                          <a:effectLst/>
                        </a:rPr>
                        <a:t>)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게임 진행이 막힘</a:t>
                      </a:r>
                      <a:br>
                        <a:rPr lang="ko-KR" altLang="en-US" sz="1200" u="none" strike="noStrike">
                          <a:effectLst/>
                        </a:rPr>
                      </a:br>
                      <a:r>
                        <a:rPr lang="en-US" altLang="ko-KR" sz="1200" u="none" strike="noStrike">
                          <a:effectLst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</a:rPr>
                        <a:t>플레이어</a:t>
                      </a:r>
                      <a:r>
                        <a:rPr lang="en-US" altLang="ko-KR" sz="1200" u="none" strike="noStrike">
                          <a:effectLst/>
                        </a:rPr>
                        <a:t>1</a:t>
                      </a:r>
                      <a:r>
                        <a:rPr lang="ko-KR" altLang="en-US" sz="1200" u="none" strike="noStrike">
                          <a:effectLst/>
                        </a:rPr>
                        <a:t>과 </a:t>
                      </a:r>
                      <a:r>
                        <a:rPr lang="en-US" altLang="ko-KR" sz="1200" u="none" strike="noStrike">
                          <a:effectLst/>
                        </a:rPr>
                        <a:t>2</a:t>
                      </a:r>
                      <a:r>
                        <a:rPr lang="ko-KR" altLang="en-US" sz="1200" u="none" strike="noStrike">
                          <a:effectLst/>
                        </a:rPr>
                        <a:t>의 구분을 위해</a:t>
                      </a:r>
                      <a:r>
                        <a:rPr lang="en-US" altLang="ko-KR" sz="1200" u="none" strike="noStrike">
                          <a:effectLst/>
                        </a:rPr>
                        <a:t>)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0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0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조치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YES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593" marR="5593" marT="5593" marB="0" anchor="ctr"/>
                </a:tc>
              </a:tr>
              <a:tr h="7725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T-005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FR-005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UC-003-2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Player 1(</a:t>
                      </a:r>
                      <a:r>
                        <a:rPr lang="ko-KR" altLang="en-US" sz="1200" u="none" strike="noStrike" dirty="0">
                          <a:effectLst/>
                        </a:rPr>
                        <a:t>먼저 접속한 클라이언트</a:t>
                      </a:r>
                      <a:r>
                        <a:rPr lang="en-US" altLang="ko-KR" sz="1200" u="none" strike="noStrike" dirty="0">
                          <a:effectLst/>
                        </a:rPr>
                        <a:t>)</a:t>
                      </a:r>
                      <a:r>
                        <a:rPr lang="ko-KR" altLang="en-US" sz="1200" u="none" strike="noStrike" dirty="0">
                          <a:effectLst/>
                        </a:rPr>
                        <a:t>보다 </a:t>
                      </a:r>
                      <a:br>
                        <a:rPr lang="ko-KR" altLang="en-US" sz="1200" u="none" strike="noStrike" dirty="0">
                          <a:effectLst/>
                        </a:rPr>
                      </a:br>
                      <a:r>
                        <a:rPr lang="en-US" altLang="ko-KR" sz="1200" u="none" strike="noStrike" dirty="0">
                          <a:effectLst/>
                        </a:rPr>
                        <a:t>Player 2</a:t>
                      </a:r>
                      <a:r>
                        <a:rPr lang="ko-KR" altLang="en-US" sz="1200" u="none" strike="noStrike" dirty="0">
                          <a:effectLst/>
                        </a:rPr>
                        <a:t>가 먼저 </a:t>
                      </a:r>
                      <a:r>
                        <a:rPr lang="en-US" altLang="ko-KR" sz="1200" u="none" strike="noStrike" dirty="0">
                          <a:effectLst/>
                        </a:rPr>
                        <a:t>Play</a:t>
                      </a:r>
                      <a:r>
                        <a:rPr lang="ko-KR" altLang="en-US" sz="1200" u="none" strike="noStrike" dirty="0">
                          <a:effectLst/>
                        </a:rPr>
                        <a:t>버튼 클릭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게임 진행이 중단됨</a:t>
                      </a:r>
                      <a:br>
                        <a:rPr lang="ko-KR" altLang="en-US" sz="1200" u="none" strike="noStrike">
                          <a:effectLst/>
                        </a:rPr>
                      </a:b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게임 진행이 중단됨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0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0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조치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YES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593" marR="5593" marT="5593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816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37846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937846"/>
            <a:ext cx="12192000" cy="339969"/>
          </a:xfrm>
          <a:prstGeom prst="rect">
            <a:avLst/>
          </a:prstGeom>
          <a:solidFill>
            <a:srgbClr val="7F6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프로젝트 소개 </a:t>
            </a:r>
            <a:r>
              <a:rPr lang="ko-KR" altLang="en-US" sz="1100" dirty="0"/>
              <a:t>｜ 요구사항 </a:t>
            </a:r>
            <a:r>
              <a:rPr lang="en-US" altLang="ko-KR" sz="1100" dirty="0"/>
              <a:t>&amp;</a:t>
            </a:r>
            <a:r>
              <a:rPr lang="ko-KR" altLang="en-US" sz="1100" dirty="0"/>
              <a:t> 분석 </a:t>
            </a:r>
            <a:r>
              <a:rPr lang="en-US" altLang="ko-KR" sz="1100" dirty="0"/>
              <a:t> </a:t>
            </a:r>
            <a:r>
              <a:rPr lang="ko-KR" altLang="en-US" sz="1100" dirty="0"/>
              <a:t>｜   설계</a:t>
            </a:r>
            <a:r>
              <a:rPr lang="en-US" altLang="ko-KR" sz="1100" dirty="0"/>
              <a:t>  </a:t>
            </a:r>
            <a:r>
              <a:rPr lang="ko-KR" altLang="en-US" sz="1100" dirty="0"/>
              <a:t>｜   구현</a:t>
            </a:r>
            <a:r>
              <a:rPr lang="en-US" altLang="ko-KR" sz="1100" dirty="0"/>
              <a:t>   </a:t>
            </a:r>
            <a:r>
              <a:rPr lang="ko-KR" altLang="en-US" sz="1100" dirty="0"/>
              <a:t>｜   </a:t>
            </a:r>
            <a:r>
              <a:rPr lang="ko-KR" altLang="en-US" sz="1100" dirty="0" err="1"/>
              <a:t>테스팅</a:t>
            </a:r>
            <a:endParaRPr lang="en-US" altLang="ko-KR" sz="11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9333522" y="284308"/>
            <a:ext cx="2543908" cy="3871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</a:rPr>
              <a:t>소프트웨어공학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35572" y="126375"/>
            <a:ext cx="4920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IndianPoker</a:t>
            </a:r>
            <a:r>
              <a:rPr lang="en-US" altLang="ko-KR" sz="3600" b="1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 presentation</a:t>
            </a:r>
            <a:endParaRPr lang="ko-KR" altLang="en-US" sz="36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11485090" y="364411"/>
            <a:ext cx="227037" cy="226899"/>
            <a:chOff x="2198" y="519"/>
            <a:chExt cx="3279" cy="3277"/>
          </a:xfrm>
          <a:solidFill>
            <a:srgbClr val="7F6B60"/>
          </a:solidFill>
        </p:grpSpPr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2198" y="519"/>
              <a:ext cx="2460" cy="2459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201" y="2520"/>
              <a:ext cx="1276" cy="1276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93176" y="144223"/>
            <a:ext cx="1154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로그인 </a:t>
            </a:r>
            <a:r>
              <a:rPr lang="en-US" altLang="ko-KR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: </a:t>
            </a:r>
            <a:r>
              <a:rPr lang="ko-KR" altLang="en-US" sz="800" dirty="0" err="1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소공프렌</a:t>
            </a:r>
            <a:r>
              <a:rPr lang="ko-KR" altLang="en-US" sz="800" dirty="0" err="1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즈</a:t>
            </a:r>
            <a:endParaRPr lang="ko-KR" altLang="en-US" sz="800" b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0" y="6813264"/>
            <a:ext cx="12192000" cy="45719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86088" y="1450621"/>
            <a:ext cx="360000" cy="36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prstClr val="white"/>
                </a:solidFill>
                <a:latin typeface="+mn-ea"/>
              </a:rPr>
              <a:t>1</a:t>
            </a:r>
            <a:endParaRPr lang="en-US" altLang="ko-KR" sz="16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537804" y="1228923"/>
            <a:ext cx="2480214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프로젝트 소개</a:t>
            </a: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79" name="Picture 2" descr="C:\Users\yelmi\AndroidStudioProjects\IP_ver3\app\src\main\res\drawable\c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092" y="90910"/>
            <a:ext cx="987280" cy="75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yelmi\Desktop\se피피티\이밎\page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8" y="2219430"/>
            <a:ext cx="3647764" cy="188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23171" y="2348521"/>
            <a:ext cx="6160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인디언 포커 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게임이란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?</a:t>
            </a:r>
            <a:endParaRPr lang="ko-KR" altLang="en-US" sz="28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23171" y="3141968"/>
            <a:ext cx="65514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각 </a:t>
            </a:r>
            <a:r>
              <a:rPr lang="ko-KR" altLang="ko-KR" sz="28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플레이어는 카드를 </a:t>
            </a:r>
            <a:r>
              <a:rPr lang="ko-KR" altLang="ko-KR" sz="2800" dirty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자신이 보지 못하게 </a:t>
            </a:r>
            <a:r>
              <a:rPr lang="ko-KR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인디언처럼 </a:t>
            </a:r>
            <a:endParaRPr lang="en-US" altLang="ko-KR" sz="2800" dirty="0" smtClean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ko-KR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이마에 </a:t>
            </a:r>
            <a:r>
              <a:rPr lang="ko-KR" altLang="ko-KR" sz="28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들어올리고 상대의 패를 보고 자신의 카드가 몇인지 </a:t>
            </a:r>
            <a:endParaRPr lang="en-US" altLang="ko-KR" sz="2800" dirty="0" smtClean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ko-KR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추정하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여 </a:t>
            </a:r>
            <a:r>
              <a:rPr lang="ko-KR" altLang="en-US" sz="28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배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팅</a:t>
            </a:r>
            <a:r>
              <a:rPr lang="ko-KR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을 하게 되며 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배</a:t>
            </a:r>
            <a:r>
              <a:rPr lang="ko-KR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팅이 </a:t>
            </a:r>
            <a:r>
              <a:rPr lang="ko-KR" altLang="ko-KR" sz="28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끝나면 카드를 내려 </a:t>
            </a:r>
            <a:endParaRPr lang="en-US" altLang="ko-KR" sz="2800" dirty="0" smtClean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ko-KR" altLang="ko-KR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어느 </a:t>
            </a:r>
            <a:r>
              <a:rPr lang="ko-KR" altLang="ko-KR" sz="2800" dirty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쪽이 카드가 높은지 확인</a:t>
            </a:r>
            <a:r>
              <a:rPr lang="ko-KR" altLang="ko-KR" sz="28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하고 이긴 쪽이 게임 판에 </a:t>
            </a:r>
            <a:endParaRPr lang="en-US" altLang="ko-KR" sz="2800" dirty="0" smtClean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ko-KR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올려진 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배</a:t>
            </a:r>
            <a:r>
              <a:rPr lang="ko-KR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팅 </a:t>
            </a:r>
            <a:r>
              <a:rPr lang="ko-KR" altLang="ko-KR" sz="28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액수를 가져간다. </a:t>
            </a:r>
            <a:endParaRPr lang="ko-KR" altLang="en-US" sz="28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8" y="4399878"/>
            <a:ext cx="3647764" cy="2272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30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37846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333522" y="284308"/>
            <a:ext cx="2543908" cy="3871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</a:rPr>
              <a:t>소프트웨어공학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35572" y="126375"/>
            <a:ext cx="4920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IndianPoker</a:t>
            </a:r>
            <a:r>
              <a:rPr lang="en-US" altLang="ko-KR" sz="3600" b="1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 presentation</a:t>
            </a:r>
            <a:endParaRPr lang="ko-KR" altLang="en-US" sz="36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11485090" y="364411"/>
            <a:ext cx="227037" cy="226899"/>
            <a:chOff x="2198" y="519"/>
            <a:chExt cx="3279" cy="3277"/>
          </a:xfrm>
          <a:solidFill>
            <a:srgbClr val="7F6B60"/>
          </a:solidFill>
        </p:grpSpPr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2198" y="519"/>
              <a:ext cx="2460" cy="2459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201" y="2520"/>
              <a:ext cx="1276" cy="1276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93176" y="144223"/>
            <a:ext cx="1154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로그인 </a:t>
            </a:r>
            <a:r>
              <a:rPr lang="en-US" altLang="ko-KR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: </a:t>
            </a:r>
            <a:r>
              <a:rPr lang="ko-KR" altLang="en-US" sz="800" dirty="0" err="1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소공프렌</a:t>
            </a:r>
            <a:r>
              <a:rPr lang="ko-KR" altLang="en-US" sz="800" dirty="0" err="1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즈</a:t>
            </a:r>
            <a:endParaRPr lang="ko-KR" altLang="en-US" sz="800" b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0" y="6813264"/>
            <a:ext cx="12192000" cy="45719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86088" y="1450621"/>
            <a:ext cx="360000" cy="36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  <a:latin typeface="+mn-ea"/>
              </a:rPr>
              <a:t>5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537804" y="1228923"/>
            <a:ext cx="2480214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테스</a:t>
            </a:r>
            <a:r>
              <a:rPr lang="ko-KR" altLang="en-US" sz="28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팅</a:t>
            </a: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79" name="Picture 2" descr="C:\Users\yelmi\AndroidStudioProjects\IP_ver3\app\src\main\res\drawable\c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092" y="90910"/>
            <a:ext cx="987280" cy="75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407380" y="1369011"/>
            <a:ext cx="3410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테스트 케이스</a:t>
            </a:r>
            <a:endParaRPr lang="ko-KR" altLang="en-US" sz="2800" dirty="0">
              <a:solidFill>
                <a:srgbClr val="3F9EAB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937846"/>
            <a:ext cx="12192000" cy="339969"/>
          </a:xfrm>
          <a:prstGeom prst="rect">
            <a:avLst/>
          </a:prstGeom>
          <a:solidFill>
            <a:srgbClr val="7F6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프로젝트 소개 ｜ 요구사항 </a:t>
            </a:r>
            <a:r>
              <a:rPr lang="en-US" altLang="ko-KR" sz="1100" dirty="0"/>
              <a:t>&amp;</a:t>
            </a:r>
            <a:r>
              <a:rPr lang="ko-KR" altLang="en-US" sz="1100" dirty="0"/>
              <a:t> 분석 </a:t>
            </a:r>
            <a:r>
              <a:rPr lang="en-US" altLang="ko-KR" sz="1100" dirty="0"/>
              <a:t> </a:t>
            </a:r>
            <a:r>
              <a:rPr lang="ko-KR" altLang="en-US" sz="1100" dirty="0"/>
              <a:t>｜   설계</a:t>
            </a:r>
            <a:r>
              <a:rPr lang="en-US" altLang="ko-KR" sz="1100" dirty="0"/>
              <a:t>  </a:t>
            </a:r>
            <a:r>
              <a:rPr lang="ko-KR" altLang="en-US" sz="1100" dirty="0"/>
              <a:t>｜   구현</a:t>
            </a:r>
            <a:r>
              <a:rPr lang="en-US" altLang="ko-KR" sz="1100" dirty="0"/>
              <a:t>   </a:t>
            </a:r>
            <a:r>
              <a:rPr lang="ko-KR" altLang="en-US" sz="1100" dirty="0"/>
              <a:t>｜   </a:t>
            </a:r>
            <a:r>
              <a:rPr lang="ko-KR" altLang="en-US" sz="1100" b="1" dirty="0" err="1"/>
              <a:t>테스팅</a:t>
            </a:r>
            <a:endParaRPr lang="en-US" altLang="ko-KR" sz="1100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192401"/>
              </p:ext>
            </p:extLst>
          </p:nvPr>
        </p:nvGraphicFramePr>
        <p:xfrm>
          <a:off x="228600" y="2593974"/>
          <a:ext cx="11747502" cy="307022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46100"/>
                <a:gridCol w="520700"/>
                <a:gridCol w="723900"/>
                <a:gridCol w="2426889"/>
                <a:gridCol w="2659414"/>
                <a:gridCol w="2659414"/>
                <a:gridCol w="489087"/>
                <a:gridCol w="601170"/>
                <a:gridCol w="560414"/>
                <a:gridCol w="560414"/>
              </a:tblGrid>
              <a:tr h="5126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T-006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FR-006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UC-004-1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상대방의 베팅 점수보다 낮은 점수를 입력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보다 더 높은 점수로 베팅하라는 </a:t>
                      </a:r>
                      <a:br>
                        <a:rPr lang="ko-KR" altLang="en-US" sz="1200" u="none" strike="noStrike">
                          <a:effectLst/>
                        </a:rPr>
                      </a:br>
                      <a:r>
                        <a:rPr lang="ko-KR" altLang="en-US" sz="1200" u="none" strike="noStrike">
                          <a:effectLst/>
                        </a:rPr>
                        <a:t>토스트 메시지 출력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보다 더 높은 점수로 베팅하라는 </a:t>
                      </a:r>
                      <a:br>
                        <a:rPr lang="ko-KR" altLang="en-US" sz="1200" u="none" strike="noStrike">
                          <a:effectLst/>
                        </a:rPr>
                      </a:br>
                      <a:r>
                        <a:rPr lang="ko-KR" altLang="en-US" sz="1200" u="none" strike="noStrike">
                          <a:effectLst/>
                        </a:rPr>
                        <a:t>토스트 메시지 출력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0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0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조치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YES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93" marR="5593" marT="5593" marB="0" anchor="ctr"/>
                </a:tc>
              </a:tr>
              <a:tr h="5126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T-007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FR-007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UC-004-2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자신의 차례가 아닌데 버튼을 누름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자신의 차례가 아닌 플레이어의 버튼 비활성화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자신의 차례가 아닌 플레이어의 버튼 비활성화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0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0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조치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YES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93" marR="5593" marT="5593" marB="0" anchor="ctr"/>
                </a:tc>
              </a:tr>
              <a:tr h="766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T-008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FR-008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UC-004-3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다음 라운드로 넘어가면 </a:t>
                      </a:r>
                      <a:br>
                        <a:rPr lang="ko-KR" altLang="en-US" sz="1200" u="none" strike="noStrike">
                          <a:effectLst/>
                        </a:rPr>
                      </a:br>
                      <a:r>
                        <a:rPr lang="ko-KR" altLang="en-US" sz="1200" u="none" strike="noStrike">
                          <a:effectLst/>
                        </a:rPr>
                        <a:t>이전 라운드의 카드번호가 출력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Turn(Round)</a:t>
                      </a:r>
                      <a:r>
                        <a:rPr lang="ko-KR" altLang="en-US" sz="1200" u="none" strike="noStrike">
                          <a:effectLst/>
                        </a:rPr>
                        <a:t>이 넘어갔을 때</a:t>
                      </a:r>
                      <a:r>
                        <a:rPr lang="en-US" altLang="ko-KR" sz="1200" u="none" strike="noStrike">
                          <a:effectLst/>
                        </a:rPr>
                        <a:t>, </a:t>
                      </a:r>
                      <a:br>
                        <a:rPr lang="en-US" altLang="ko-KR" sz="1200" u="none" strike="noStrike">
                          <a:effectLst/>
                        </a:rPr>
                      </a:br>
                      <a:r>
                        <a:rPr lang="ko-KR" altLang="en-US" sz="1200" u="none" strike="noStrike">
                          <a:effectLst/>
                        </a:rPr>
                        <a:t>바로 전 라운드의 카드번호가 출력됨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Turn(Round)</a:t>
                      </a:r>
                      <a:r>
                        <a:rPr lang="ko-KR" altLang="en-US" sz="1200" u="none" strike="noStrike">
                          <a:effectLst/>
                        </a:rPr>
                        <a:t>이 넘어갔을 때</a:t>
                      </a:r>
                      <a:r>
                        <a:rPr lang="en-US" altLang="ko-KR" sz="1200" u="none" strike="noStrike">
                          <a:effectLst/>
                        </a:rPr>
                        <a:t>, </a:t>
                      </a:r>
                      <a:br>
                        <a:rPr lang="en-US" altLang="ko-KR" sz="1200" u="none" strike="noStrike">
                          <a:effectLst/>
                        </a:rPr>
                      </a:br>
                      <a:r>
                        <a:rPr lang="ko-KR" altLang="en-US" sz="1200" u="none" strike="noStrike">
                          <a:effectLst/>
                        </a:rPr>
                        <a:t>바로 전 라운드의 카드번호가 아닌 </a:t>
                      </a:r>
                      <a:br>
                        <a:rPr lang="ko-KR" altLang="en-US" sz="1200" u="none" strike="noStrike">
                          <a:effectLst/>
                        </a:rPr>
                      </a:br>
                      <a:r>
                        <a:rPr lang="ko-KR" altLang="en-US" sz="1200" u="none" strike="noStrike">
                          <a:effectLst/>
                        </a:rPr>
                        <a:t>더 이전의 카드번호가 출력됨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0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0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조치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YES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93" marR="5593" marT="5593" marB="0" anchor="ctr"/>
                </a:tc>
              </a:tr>
              <a:tr h="766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T-009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FR-009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UC-004-4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10</a:t>
                      </a:r>
                      <a:r>
                        <a:rPr lang="ko-KR" altLang="en-US" sz="1200" u="none" strike="noStrike">
                          <a:effectLst/>
                        </a:rPr>
                        <a:t>회가 되기 전 </a:t>
                      </a:r>
                      <a:br>
                        <a:rPr lang="ko-KR" altLang="en-US" sz="1200" u="none" strike="noStrike">
                          <a:effectLst/>
                        </a:rPr>
                      </a:br>
                      <a:r>
                        <a:rPr lang="ko-KR" altLang="en-US" sz="1200" u="none" strike="noStrike">
                          <a:effectLst/>
                        </a:rPr>
                        <a:t>플레이어의 점수가 </a:t>
                      </a:r>
                      <a:br>
                        <a:rPr lang="ko-KR" altLang="en-US" sz="1200" u="none" strike="noStrike">
                          <a:effectLst/>
                        </a:rPr>
                      </a:br>
                      <a:r>
                        <a:rPr lang="en-US" altLang="ko-KR" sz="1200" u="none" strike="noStrike">
                          <a:effectLst/>
                        </a:rPr>
                        <a:t>0</a:t>
                      </a:r>
                      <a:r>
                        <a:rPr lang="ko-KR" altLang="en-US" sz="1200" u="none" strike="noStrike">
                          <a:effectLst/>
                        </a:rPr>
                        <a:t>점이 되어 종료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승자</a:t>
                      </a:r>
                      <a:r>
                        <a:rPr lang="en-US" altLang="ko-KR" sz="1200" u="none" strike="noStrike" dirty="0">
                          <a:effectLst/>
                        </a:rPr>
                        <a:t>/</a:t>
                      </a:r>
                      <a:r>
                        <a:rPr lang="ko-KR" altLang="en-US" sz="1200" u="none" strike="noStrike" dirty="0">
                          <a:effectLst/>
                        </a:rPr>
                        <a:t>패자가 올바르게 출력되며 게임 종료됨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승자</a:t>
                      </a:r>
                      <a:r>
                        <a:rPr lang="en-US" altLang="ko-KR" sz="1200" u="none" strike="noStrike">
                          <a:effectLst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</a:rPr>
                        <a:t>패자가 뒤바뀌어 출력됨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0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0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조치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YES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93" marR="5593" marT="5593" marB="0" anchor="ctr"/>
                </a:tc>
              </a:tr>
              <a:tr h="5126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T-010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FR-010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UC-005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랭킹 버튼 클릭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게임 종료 후 갱신된 점수로 랭킹 출력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게임 종료 후 </a:t>
                      </a:r>
                      <a:r>
                        <a:rPr lang="en-US" altLang="ko-KR" sz="1200" u="none" strike="noStrike">
                          <a:effectLst/>
                        </a:rPr>
                        <a:t>DB</a:t>
                      </a:r>
                      <a:r>
                        <a:rPr lang="ko-KR" altLang="en-US" sz="1200" u="none" strike="noStrike">
                          <a:effectLst/>
                        </a:rPr>
                        <a:t>에 점수가 갱신되지 않음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0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0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조치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93" marR="5593" marT="5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YES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593" marR="5593" marT="5593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235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openDmnd">
          <a:fgClr>
            <a:srgbClr val="97D1D9"/>
          </a:fgClr>
          <a:bgClr>
            <a:srgbClr val="7CC6C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528171" y="3071291"/>
            <a:ext cx="72443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 smtClean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감사합니다</a:t>
            </a:r>
            <a:endParaRPr lang="ko-KR" altLang="en-US" sz="66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  <a:cs typeface="Aharoni" panose="02010803020104030203" pitchFamily="2" charset="-79"/>
            </a:endParaRPr>
          </a:p>
        </p:txBody>
      </p:sp>
      <p:sp>
        <p:nvSpPr>
          <p:cNvPr id="57" name="자유형 56"/>
          <p:cNvSpPr/>
          <p:nvPr/>
        </p:nvSpPr>
        <p:spPr>
          <a:xfrm>
            <a:off x="1754214" y="5603768"/>
            <a:ext cx="8792308" cy="1278782"/>
          </a:xfrm>
          <a:custGeom>
            <a:avLst/>
            <a:gdLst>
              <a:gd name="connsiteX0" fmla="*/ 330207 w 8792308"/>
              <a:gd name="connsiteY0" fmla="*/ 0 h 1278782"/>
              <a:gd name="connsiteX1" fmla="*/ 8462101 w 8792308"/>
              <a:gd name="connsiteY1" fmla="*/ 0 h 1278782"/>
              <a:gd name="connsiteX2" fmla="*/ 8792308 w 8792308"/>
              <a:gd name="connsiteY2" fmla="*/ 330207 h 1278782"/>
              <a:gd name="connsiteX3" fmla="*/ 8792308 w 8792308"/>
              <a:gd name="connsiteY3" fmla="*/ 1278782 h 1278782"/>
              <a:gd name="connsiteX4" fmla="*/ 0 w 8792308"/>
              <a:gd name="connsiteY4" fmla="*/ 1278782 h 1278782"/>
              <a:gd name="connsiteX5" fmla="*/ 0 w 8792308"/>
              <a:gd name="connsiteY5" fmla="*/ 330207 h 1278782"/>
              <a:gd name="connsiteX6" fmla="*/ 330207 w 8792308"/>
              <a:gd name="connsiteY6" fmla="*/ 0 h 1278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92308" h="1278782">
                <a:moveTo>
                  <a:pt x="330207" y="0"/>
                </a:moveTo>
                <a:lnTo>
                  <a:pt x="8462101" y="0"/>
                </a:lnTo>
                <a:cubicBezTo>
                  <a:pt x="8644469" y="0"/>
                  <a:pt x="8792308" y="147839"/>
                  <a:pt x="8792308" y="330207"/>
                </a:cubicBezTo>
                <a:lnTo>
                  <a:pt x="8792308" y="1278782"/>
                </a:lnTo>
                <a:lnTo>
                  <a:pt x="0" y="1278782"/>
                </a:lnTo>
                <a:lnTo>
                  <a:pt x="0" y="330207"/>
                </a:lnTo>
                <a:cubicBezTo>
                  <a:pt x="0" y="147839"/>
                  <a:pt x="147839" y="0"/>
                  <a:pt x="3302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55600" dist="139700" dir="18900000" algn="bl" rotWithShape="0">
              <a:prstClr val="black">
                <a:alpha val="22000"/>
              </a:prstClr>
            </a:outerShdw>
          </a:effectLst>
          <a:scene3d>
            <a:camera prst="orthographicFront"/>
            <a:lightRig rig="threePt" dir="t"/>
          </a:scene3d>
          <a:sp3d>
            <a:bevelT w="190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228367" y="5981949"/>
            <a:ext cx="577135" cy="577135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508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rgbClr val="7CC6CF"/>
                </a:solidFill>
              </a:rPr>
              <a:t>S</a:t>
            </a:r>
            <a:endParaRPr lang="ko-KR" altLang="en-US" sz="2400" b="1" dirty="0">
              <a:solidFill>
                <a:srgbClr val="7CC6CF"/>
              </a:solidFill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2911590" y="5981949"/>
            <a:ext cx="577135" cy="577135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508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rgbClr val="7CC6CF"/>
                </a:solidFill>
              </a:rPr>
              <a:t>O</a:t>
            </a:r>
            <a:endParaRPr lang="ko-KR" altLang="en-US" sz="2400" b="1" dirty="0">
              <a:solidFill>
                <a:srgbClr val="7CC6CF"/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3594813" y="5981949"/>
            <a:ext cx="577135" cy="577135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508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rgbClr val="7CC6CF"/>
                </a:solidFill>
              </a:rPr>
              <a:t>F</a:t>
            </a:r>
            <a:endParaRPr lang="ko-KR" altLang="en-US" sz="2400" b="1" dirty="0">
              <a:solidFill>
                <a:srgbClr val="7CC6CF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4292524" y="5974687"/>
            <a:ext cx="577135" cy="577135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508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7CC6CF"/>
                </a:solidFill>
              </a:rPr>
              <a:t>T</a:t>
            </a:r>
            <a:endParaRPr lang="ko-KR" altLang="en-US" sz="2400" b="1" dirty="0">
              <a:solidFill>
                <a:srgbClr val="7CC6CF"/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5006480" y="5977506"/>
            <a:ext cx="577135" cy="577135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508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rgbClr val="7CC6CF"/>
                </a:solidFill>
              </a:rPr>
              <a:t>W</a:t>
            </a:r>
            <a:endParaRPr lang="ko-KR" altLang="en-US" sz="2400" b="1" dirty="0">
              <a:solidFill>
                <a:srgbClr val="7CC6CF"/>
              </a:solidFill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5689703" y="5977506"/>
            <a:ext cx="577135" cy="577135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508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rgbClr val="7CC6CF"/>
                </a:solidFill>
              </a:rPr>
              <a:t>A</a:t>
            </a:r>
            <a:endParaRPr lang="ko-KR" altLang="en-US" sz="2400" b="1" dirty="0">
              <a:solidFill>
                <a:srgbClr val="7CC6CF"/>
              </a:solidFill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6372926" y="5977506"/>
            <a:ext cx="577135" cy="577135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508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rgbClr val="7CC6CF"/>
                </a:solidFill>
              </a:rPr>
              <a:t>R</a:t>
            </a:r>
            <a:endParaRPr lang="ko-KR" altLang="en-US" sz="2400" b="1" dirty="0">
              <a:solidFill>
                <a:srgbClr val="7CC6CF"/>
              </a:solidFill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7056149" y="5977506"/>
            <a:ext cx="577135" cy="577135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508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rgbClr val="7CC6CF"/>
                </a:solidFill>
              </a:rPr>
              <a:t>E</a:t>
            </a:r>
            <a:endParaRPr lang="ko-KR" altLang="en-US" sz="2400" b="1" dirty="0">
              <a:solidFill>
                <a:srgbClr val="7CC6CF"/>
              </a:solidFill>
            </a:endParaRPr>
          </a:p>
        </p:txBody>
      </p:sp>
      <p:sp>
        <p:nvSpPr>
          <p:cNvPr id="73" name="자유형 72"/>
          <p:cNvSpPr/>
          <p:nvPr/>
        </p:nvSpPr>
        <p:spPr>
          <a:xfrm rot="16200000">
            <a:off x="6934542" y="2468681"/>
            <a:ext cx="5603767" cy="666405"/>
          </a:xfrm>
          <a:custGeom>
            <a:avLst/>
            <a:gdLst>
              <a:gd name="connsiteX0" fmla="*/ 5574548 w 5574548"/>
              <a:gd name="connsiteY0" fmla="*/ 264034 h 666405"/>
              <a:gd name="connsiteX1" fmla="*/ 5574548 w 5574548"/>
              <a:gd name="connsiteY1" fmla="*/ 426743 h 666405"/>
              <a:gd name="connsiteX2" fmla="*/ 5452679 w 5574548"/>
              <a:gd name="connsiteY2" fmla="*/ 480248 h 666405"/>
              <a:gd name="connsiteX3" fmla="*/ 131292 w 5574548"/>
              <a:gd name="connsiteY3" fmla="*/ 324496 h 666405"/>
              <a:gd name="connsiteX4" fmla="*/ 0 w 5574548"/>
              <a:gd name="connsiteY4" fmla="*/ 382138 h 666405"/>
              <a:gd name="connsiteX5" fmla="*/ 0 w 5574548"/>
              <a:gd name="connsiteY5" fmla="*/ 264034 h 666405"/>
              <a:gd name="connsiteX6" fmla="*/ 5574548 w 5574548"/>
              <a:gd name="connsiteY6" fmla="*/ 264034 h 66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74548" h="666405">
                <a:moveTo>
                  <a:pt x="5574548" y="264034"/>
                </a:moveTo>
                <a:lnTo>
                  <a:pt x="5574548" y="426743"/>
                </a:lnTo>
                <a:lnTo>
                  <a:pt x="5452679" y="480248"/>
                </a:lnTo>
                <a:cubicBezTo>
                  <a:pt x="3678883" y="1181969"/>
                  <a:pt x="1905088" y="-377226"/>
                  <a:pt x="131292" y="324496"/>
                </a:cubicBezTo>
                <a:lnTo>
                  <a:pt x="0" y="382138"/>
                </a:lnTo>
                <a:lnTo>
                  <a:pt x="0" y="264034"/>
                </a:lnTo>
                <a:cubicBezTo>
                  <a:pt x="1858183" y="-650605"/>
                  <a:pt x="3716365" y="1178672"/>
                  <a:pt x="5574548" y="2640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h="444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8161385" y="5977505"/>
            <a:ext cx="577135" cy="577135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508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7CC6CF"/>
                </a:solidFill>
              </a:rPr>
              <a:t>소</a:t>
            </a:r>
            <a:endParaRPr lang="ko-KR" altLang="en-US" sz="2400" b="1" dirty="0">
              <a:solidFill>
                <a:srgbClr val="7CC6CF"/>
              </a:solidFill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9562982" y="5977505"/>
            <a:ext cx="577135" cy="577135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508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>
                <a:solidFill>
                  <a:srgbClr val="7CC6CF"/>
                </a:solidFill>
              </a:rPr>
              <a:t>프렌즈</a:t>
            </a:r>
            <a:endParaRPr lang="ko-KR" altLang="en-US" sz="800" b="1" dirty="0">
              <a:solidFill>
                <a:srgbClr val="7CC6CF"/>
              </a:solidFill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8872253" y="5977505"/>
            <a:ext cx="577135" cy="577135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508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7CC6CF"/>
                </a:solidFill>
              </a:rPr>
              <a:t>공</a:t>
            </a:r>
            <a:endParaRPr lang="ko-KR" altLang="en-US" sz="2400" b="1" dirty="0">
              <a:solidFill>
                <a:srgbClr val="7CC6CF"/>
              </a:solidFill>
            </a:endParaRPr>
          </a:p>
        </p:txBody>
      </p:sp>
      <p:pic>
        <p:nvPicPr>
          <p:cNvPr id="1026" name="Picture 2" descr="C:\Users\yelmi\AndroidStudioProjects\IP_ver3\app\src\main\res\drawable\car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285" y="1004324"/>
            <a:ext cx="2252021" cy="172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52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37846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937846"/>
            <a:ext cx="12192000" cy="339969"/>
          </a:xfrm>
          <a:prstGeom prst="rect">
            <a:avLst/>
          </a:prstGeom>
          <a:solidFill>
            <a:srgbClr val="7F6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프로젝트 소개</a:t>
            </a:r>
            <a:r>
              <a:rPr lang="ko-KR" altLang="en-US" sz="1100" dirty="0"/>
              <a:t> ｜ 요구사항 </a:t>
            </a:r>
            <a:r>
              <a:rPr lang="en-US" altLang="ko-KR" sz="1100" dirty="0"/>
              <a:t>&amp;</a:t>
            </a:r>
            <a:r>
              <a:rPr lang="ko-KR" altLang="en-US" sz="1100" dirty="0"/>
              <a:t> 분석 </a:t>
            </a:r>
            <a:r>
              <a:rPr lang="en-US" altLang="ko-KR" sz="1100" dirty="0"/>
              <a:t> </a:t>
            </a:r>
            <a:r>
              <a:rPr lang="ko-KR" altLang="en-US" sz="1100" dirty="0"/>
              <a:t>｜   설계</a:t>
            </a:r>
            <a:r>
              <a:rPr lang="en-US" altLang="ko-KR" sz="1100" dirty="0"/>
              <a:t>  </a:t>
            </a:r>
            <a:r>
              <a:rPr lang="ko-KR" altLang="en-US" sz="1100" dirty="0"/>
              <a:t>｜   구현</a:t>
            </a:r>
            <a:r>
              <a:rPr lang="en-US" altLang="ko-KR" sz="1100" dirty="0"/>
              <a:t>   </a:t>
            </a:r>
            <a:r>
              <a:rPr lang="ko-KR" altLang="en-US" sz="1100" dirty="0"/>
              <a:t>｜   </a:t>
            </a:r>
            <a:r>
              <a:rPr lang="ko-KR" altLang="en-US" sz="1100" dirty="0" err="1"/>
              <a:t>테스팅</a:t>
            </a:r>
            <a:endParaRPr lang="en-US" altLang="ko-KR" sz="11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9333522" y="284308"/>
            <a:ext cx="2543908" cy="3871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</a:rPr>
              <a:t>소프트웨어공학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35572" y="126375"/>
            <a:ext cx="4920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IndianPoker</a:t>
            </a:r>
            <a:r>
              <a:rPr lang="en-US" altLang="ko-KR" sz="3600" b="1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 presentation</a:t>
            </a:r>
            <a:endParaRPr lang="ko-KR" altLang="en-US" sz="36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11485090" y="364411"/>
            <a:ext cx="227037" cy="226899"/>
            <a:chOff x="2198" y="519"/>
            <a:chExt cx="3279" cy="3277"/>
          </a:xfrm>
          <a:solidFill>
            <a:srgbClr val="7F6B60"/>
          </a:solidFill>
        </p:grpSpPr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2198" y="519"/>
              <a:ext cx="2460" cy="2459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201" y="2520"/>
              <a:ext cx="1276" cy="1276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93176" y="144223"/>
            <a:ext cx="1154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로그인 </a:t>
            </a:r>
            <a:r>
              <a:rPr lang="en-US" altLang="ko-KR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: </a:t>
            </a:r>
            <a:r>
              <a:rPr lang="ko-KR" altLang="en-US" sz="800" dirty="0" err="1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소공프렌</a:t>
            </a:r>
            <a:r>
              <a:rPr lang="ko-KR" altLang="en-US" sz="800" dirty="0" err="1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즈</a:t>
            </a:r>
            <a:endParaRPr lang="ko-KR" altLang="en-US" sz="800" b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0" y="6813264"/>
            <a:ext cx="12192000" cy="45719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9" name="Picture 2" descr="C:\Users\yelmi\AndroidStudioProjects\IP_ver3\app\src\main\res\drawable\c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092" y="90910"/>
            <a:ext cx="987280" cy="75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537467" y="1231515"/>
            <a:ext cx="2480214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프로젝트 소개</a:t>
            </a: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86088" y="1450621"/>
            <a:ext cx="360000" cy="36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prstClr val="white"/>
                </a:solidFill>
                <a:latin typeface="+mn-ea"/>
              </a:rPr>
              <a:t>1</a:t>
            </a:r>
            <a:endParaRPr lang="en-US" altLang="ko-KR" sz="16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01913" y="2043971"/>
            <a:ext cx="11266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아키텍처 기술서</a:t>
            </a:r>
            <a:endParaRPr lang="en-US" altLang="ko-KR" sz="2800" dirty="0" smtClean="0">
              <a:solidFill>
                <a:srgbClr val="3F9EAB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2577" y="5449293"/>
            <a:ext cx="10570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MVC </a:t>
            </a:r>
            <a:r>
              <a:rPr lang="ko-KR" altLang="en-US" sz="2800" dirty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패턴 </a:t>
            </a:r>
            <a:r>
              <a:rPr lang="en-US" altLang="ko-KR" sz="28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: </a:t>
            </a:r>
            <a:r>
              <a:rPr lang="ko-KR" altLang="en-US" sz="28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사용자 인터페이스로 부터 비즈니스 </a:t>
            </a:r>
            <a:r>
              <a:rPr lang="ko-KR" altLang="en-US" sz="2800" dirty="0" err="1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로직을</a:t>
            </a:r>
            <a:r>
              <a:rPr lang="ko-KR" altLang="en-US" sz="28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분리하여 개발</a:t>
            </a:r>
            <a:endParaRPr lang="en-US" altLang="ko-KR" sz="28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2577" y="5984636"/>
            <a:ext cx="10570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3tier-Architectuer</a:t>
            </a:r>
            <a:r>
              <a:rPr lang="en-US" altLang="ko-KR" sz="28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: presentation, application, storage</a:t>
            </a:r>
            <a:r>
              <a:rPr lang="ko-KR" altLang="en-US" sz="28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로 구조를 분리하여 개발</a:t>
            </a:r>
            <a:endParaRPr lang="en-US" altLang="ko-KR" sz="28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90849" y="3808559"/>
            <a:ext cx="10570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CS </a:t>
            </a:r>
            <a:r>
              <a:rPr lang="en-US" altLang="ko-KR" sz="28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(OCSF) : OCSF</a:t>
            </a:r>
            <a:r>
              <a:rPr lang="ko-KR" altLang="en-US" sz="28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를 이용한 </a:t>
            </a:r>
            <a:r>
              <a:rPr lang="en-US" altLang="ko-KR" sz="28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CS </a:t>
            </a:r>
            <a:r>
              <a:rPr lang="ko-KR" altLang="en-US" sz="28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시스템 개발</a:t>
            </a:r>
            <a:endParaRPr lang="en-US" altLang="ko-KR" sz="28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2574" y="4886357"/>
            <a:ext cx="10570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Singleton pattern </a:t>
            </a:r>
            <a:r>
              <a:rPr lang="en-US" altLang="ko-KR" sz="28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: </a:t>
            </a:r>
            <a:r>
              <a:rPr lang="ko-KR" altLang="en-US" sz="28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객체가 오직 한 개만 생성하도록 하는 패턴</a:t>
            </a:r>
            <a:endParaRPr lang="en-US" altLang="ko-KR" sz="28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2576" y="2699222"/>
            <a:ext cx="10570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JAVA </a:t>
            </a:r>
            <a:r>
              <a:rPr lang="en-US" altLang="ko-KR" sz="28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(eclipse) : </a:t>
            </a:r>
            <a:r>
              <a:rPr lang="ko-KR" altLang="en-US" sz="28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서버 구축</a:t>
            </a:r>
            <a:endParaRPr lang="en-US" altLang="ko-KR" sz="28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2571" y="4342631"/>
            <a:ext cx="10570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Android </a:t>
            </a:r>
            <a:r>
              <a:rPr lang="en-US" altLang="ko-KR" sz="28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(Android studio) : </a:t>
            </a:r>
            <a:r>
              <a:rPr lang="ko-KR" altLang="en-US" sz="2800" dirty="0" err="1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안드로이드</a:t>
            </a:r>
            <a:r>
              <a:rPr lang="ko-KR" altLang="en-US" sz="28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어플리케이션 개발</a:t>
            </a:r>
            <a:endParaRPr lang="en-US" altLang="ko-KR" sz="28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2577" y="3264833"/>
            <a:ext cx="10570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Database </a:t>
            </a:r>
            <a:r>
              <a:rPr lang="en-US" altLang="ko-KR" sz="28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</a:t>
            </a:r>
            <a:r>
              <a:rPr lang="en-US" altLang="ko-KR" sz="2800" dirty="0" err="1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MariaDB</a:t>
            </a:r>
            <a:r>
              <a:rPr lang="en-US" altLang="ko-KR" sz="28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) : </a:t>
            </a:r>
            <a:r>
              <a:rPr lang="ko-KR" altLang="en-US" sz="28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데이터베이스 사용</a:t>
            </a:r>
          </a:p>
        </p:txBody>
      </p:sp>
    </p:spTree>
    <p:extLst>
      <p:ext uri="{BB962C8B-B14F-4D97-AF65-F5344CB8AC3E}">
        <p14:creationId xmlns:p14="http://schemas.microsoft.com/office/powerpoint/2010/main" val="84227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37846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937846"/>
            <a:ext cx="12192000" cy="339969"/>
          </a:xfrm>
          <a:prstGeom prst="rect">
            <a:avLst/>
          </a:prstGeom>
          <a:solidFill>
            <a:srgbClr val="7F6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프로젝트 소개</a:t>
            </a:r>
            <a:r>
              <a:rPr lang="ko-KR" altLang="en-US" sz="1100" dirty="0"/>
              <a:t> ｜ 요구사항 </a:t>
            </a:r>
            <a:r>
              <a:rPr lang="en-US" altLang="ko-KR" sz="1100" dirty="0"/>
              <a:t>&amp;</a:t>
            </a:r>
            <a:r>
              <a:rPr lang="ko-KR" altLang="en-US" sz="1100" dirty="0"/>
              <a:t> 분석 </a:t>
            </a:r>
            <a:r>
              <a:rPr lang="en-US" altLang="ko-KR" sz="1100" dirty="0"/>
              <a:t> </a:t>
            </a:r>
            <a:r>
              <a:rPr lang="ko-KR" altLang="en-US" sz="1100" dirty="0"/>
              <a:t>｜   설계</a:t>
            </a:r>
            <a:r>
              <a:rPr lang="en-US" altLang="ko-KR" sz="1100" dirty="0"/>
              <a:t>  </a:t>
            </a:r>
            <a:r>
              <a:rPr lang="ko-KR" altLang="en-US" sz="1100" dirty="0"/>
              <a:t>｜   구현</a:t>
            </a:r>
            <a:r>
              <a:rPr lang="en-US" altLang="ko-KR" sz="1100" dirty="0"/>
              <a:t>   </a:t>
            </a:r>
            <a:r>
              <a:rPr lang="ko-KR" altLang="en-US" sz="1100" dirty="0"/>
              <a:t>｜   </a:t>
            </a:r>
            <a:r>
              <a:rPr lang="ko-KR" altLang="en-US" sz="1100" dirty="0" err="1"/>
              <a:t>테스팅</a:t>
            </a:r>
            <a:endParaRPr lang="en-US" altLang="ko-KR" sz="11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9333522" y="284308"/>
            <a:ext cx="2543908" cy="3871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</a:rPr>
              <a:t>소프트웨어공학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35572" y="126375"/>
            <a:ext cx="4920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IndianPoker</a:t>
            </a:r>
            <a:r>
              <a:rPr lang="en-US" altLang="ko-KR" sz="3600" b="1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 presentation</a:t>
            </a:r>
            <a:endParaRPr lang="ko-KR" altLang="en-US" sz="36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11485090" y="364411"/>
            <a:ext cx="227037" cy="226899"/>
            <a:chOff x="2198" y="519"/>
            <a:chExt cx="3279" cy="3277"/>
          </a:xfrm>
          <a:solidFill>
            <a:srgbClr val="7F6B60"/>
          </a:solidFill>
        </p:grpSpPr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2198" y="519"/>
              <a:ext cx="2460" cy="2459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201" y="2520"/>
              <a:ext cx="1276" cy="1276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93176" y="144223"/>
            <a:ext cx="1154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로그인 </a:t>
            </a:r>
            <a:r>
              <a:rPr lang="en-US" altLang="ko-KR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: </a:t>
            </a:r>
            <a:r>
              <a:rPr lang="ko-KR" altLang="en-US" sz="800" dirty="0" err="1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소공프렌</a:t>
            </a:r>
            <a:r>
              <a:rPr lang="ko-KR" altLang="en-US" sz="800" dirty="0" err="1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즈</a:t>
            </a:r>
            <a:endParaRPr lang="ko-KR" altLang="en-US" sz="800" b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0" y="6813264"/>
            <a:ext cx="12192000" cy="45719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9" name="Picture 2" descr="C:\Users\yelmi\AndroidStudioProjects\IP_ver3\app\src\main\res\drawable\c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092" y="90910"/>
            <a:ext cx="987280" cy="75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537467" y="1231515"/>
            <a:ext cx="2480214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프로젝트 소개</a:t>
            </a: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86088" y="1450621"/>
            <a:ext cx="360000" cy="36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prstClr val="white"/>
                </a:solidFill>
                <a:latin typeface="+mn-ea"/>
              </a:rPr>
              <a:t>1</a:t>
            </a:r>
            <a:endParaRPr lang="en-US" altLang="ko-KR" sz="16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7467" y="1908977"/>
            <a:ext cx="8326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Git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: 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자료공유 </a:t>
            </a:r>
            <a:r>
              <a:rPr lang="en-US" altLang="ko-KR" sz="28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(https://github.com/SEfriends/IndianPoker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/)</a:t>
            </a:r>
            <a:endParaRPr lang="en-US" altLang="ko-KR" sz="28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12" y="2567191"/>
            <a:ext cx="6134519" cy="4205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39" y="2567191"/>
            <a:ext cx="4501940" cy="4174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063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37846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937846"/>
            <a:ext cx="12192000" cy="339969"/>
          </a:xfrm>
          <a:prstGeom prst="rect">
            <a:avLst/>
          </a:prstGeom>
          <a:solidFill>
            <a:srgbClr val="7F6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프로젝트 소개 ｜ </a:t>
            </a:r>
            <a:r>
              <a:rPr lang="ko-KR" altLang="en-US" sz="1100" b="1" dirty="0"/>
              <a:t>요구사항 </a:t>
            </a:r>
            <a:r>
              <a:rPr lang="en-US" altLang="ko-KR" sz="1100" b="1" dirty="0"/>
              <a:t>&amp;</a:t>
            </a:r>
            <a:r>
              <a:rPr lang="ko-KR" altLang="en-US" sz="1100" b="1" dirty="0"/>
              <a:t> 분석 </a:t>
            </a:r>
            <a:r>
              <a:rPr lang="en-US" altLang="ko-KR" sz="1100" b="1" dirty="0"/>
              <a:t> </a:t>
            </a:r>
            <a:r>
              <a:rPr lang="ko-KR" altLang="en-US" sz="1100" dirty="0"/>
              <a:t>｜   설계</a:t>
            </a:r>
            <a:r>
              <a:rPr lang="en-US" altLang="ko-KR" sz="1100" dirty="0"/>
              <a:t>  </a:t>
            </a:r>
            <a:r>
              <a:rPr lang="ko-KR" altLang="en-US" sz="1100" dirty="0"/>
              <a:t>｜   구현</a:t>
            </a:r>
            <a:r>
              <a:rPr lang="en-US" altLang="ko-KR" sz="1100" dirty="0"/>
              <a:t>   </a:t>
            </a:r>
            <a:r>
              <a:rPr lang="ko-KR" altLang="en-US" sz="1100" dirty="0"/>
              <a:t>｜   </a:t>
            </a:r>
            <a:r>
              <a:rPr lang="ko-KR" altLang="en-US" sz="1100" dirty="0" err="1"/>
              <a:t>테스팅</a:t>
            </a:r>
            <a:endParaRPr lang="en-US" altLang="ko-KR" sz="11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9333522" y="284308"/>
            <a:ext cx="2543908" cy="3871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</a:rPr>
              <a:t>소프트웨어공학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35572" y="126375"/>
            <a:ext cx="4920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IndianPoker</a:t>
            </a:r>
            <a:r>
              <a:rPr lang="en-US" altLang="ko-KR" sz="3600" b="1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 presentation</a:t>
            </a:r>
            <a:endParaRPr lang="ko-KR" altLang="en-US" sz="36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11485090" y="364411"/>
            <a:ext cx="227037" cy="226899"/>
            <a:chOff x="2198" y="519"/>
            <a:chExt cx="3279" cy="3277"/>
          </a:xfrm>
          <a:solidFill>
            <a:srgbClr val="7F6B60"/>
          </a:solidFill>
        </p:grpSpPr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2198" y="519"/>
              <a:ext cx="2460" cy="2459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201" y="2520"/>
              <a:ext cx="1276" cy="1276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93176" y="144223"/>
            <a:ext cx="1154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로그인 </a:t>
            </a:r>
            <a:r>
              <a:rPr lang="en-US" altLang="ko-KR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: </a:t>
            </a:r>
            <a:r>
              <a:rPr lang="ko-KR" altLang="en-US" sz="800" dirty="0" err="1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소공프렌</a:t>
            </a:r>
            <a:r>
              <a:rPr lang="ko-KR" altLang="en-US" sz="800" dirty="0" err="1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즈</a:t>
            </a:r>
            <a:endParaRPr lang="ko-KR" altLang="en-US" sz="800" b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0" y="6813264"/>
            <a:ext cx="12192000" cy="45719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537804" y="1228923"/>
            <a:ext cx="2480214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요구사항 </a:t>
            </a: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&amp;</a:t>
            </a: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분석</a:t>
            </a: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79" name="Picture 2" descr="C:\Users\yelmi\AndroidStudioProjects\IP_ver3\app\src\main\res\drawable\c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092" y="90910"/>
            <a:ext cx="987280" cy="75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46089" y="2027536"/>
            <a:ext cx="3060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게임 룰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에 관한 요구사항</a:t>
            </a:r>
            <a:endParaRPr lang="ko-KR" altLang="en-US" sz="28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78775" y="2550756"/>
            <a:ext cx="9832767" cy="3970318"/>
          </a:xfrm>
          <a:prstGeom prst="rect">
            <a:avLst/>
          </a:prstGeom>
          <a:noFill/>
        </p:spPr>
        <p:txBody>
          <a:bodyPr wrap="square" lIns="90000" rIns="0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altLang="ko-KR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1~10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까지의 숫자가 그려진 카드 </a:t>
            </a:r>
            <a:r>
              <a:rPr lang="en-US" altLang="ko-KR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</a:t>
            </a:r>
            <a:r>
              <a:rPr lang="ko-KR" altLang="en-US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세트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를 가지고 게임을 한다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게임은 카드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점수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두 명의 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Player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로 진행된다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각 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Player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는 </a:t>
            </a:r>
            <a:r>
              <a:rPr lang="ko-KR" altLang="en-US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기본점수 </a:t>
            </a:r>
            <a:r>
              <a:rPr lang="en-US" altLang="ko-KR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200</a:t>
            </a:r>
            <a:r>
              <a:rPr lang="ko-KR" altLang="en-US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점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을 가지고 게임을 시작한다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각 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Player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는 상대방이 뽑은 한 장의 카드를 볼 수 있다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 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하지만 자신이 뽑은 카드가 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	      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무엇인지 확인 할 수 없다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게임은 카드의 </a:t>
            </a:r>
            <a:r>
              <a:rPr lang="ko-KR" altLang="en-US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숫자가 높은 </a:t>
            </a:r>
            <a:r>
              <a:rPr lang="en-US" altLang="ko-KR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Player </a:t>
            </a:r>
            <a:r>
              <a:rPr lang="ko-KR" altLang="en-US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가</a:t>
            </a:r>
            <a:r>
              <a:rPr lang="en-US" altLang="ko-KR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승리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하게 된다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</a:p>
        </p:txBody>
      </p:sp>
      <p:pic>
        <p:nvPicPr>
          <p:cNvPr id="5122" name="Picture 2" descr="C:\Users\yelmi\Desktop\se피피티\aaaaa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112" y="1448778"/>
            <a:ext cx="2249930" cy="168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yelmi\Desktop\se피피티\KakaoTalk_20161129_18364264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227" y="2825373"/>
            <a:ext cx="2289830" cy="171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타원 17"/>
          <p:cNvSpPr/>
          <p:nvPr/>
        </p:nvSpPr>
        <p:spPr>
          <a:xfrm>
            <a:off x="86088" y="1450621"/>
            <a:ext cx="360000" cy="36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  <a:latin typeface="+mn-ea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8004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37846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937846"/>
            <a:ext cx="12192000" cy="339969"/>
          </a:xfrm>
          <a:prstGeom prst="rect">
            <a:avLst/>
          </a:prstGeom>
          <a:solidFill>
            <a:srgbClr val="7F6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프로젝트 소개 ｜ </a:t>
            </a:r>
            <a:r>
              <a:rPr lang="ko-KR" altLang="en-US" sz="1100" b="1" dirty="0"/>
              <a:t>요구사항 </a:t>
            </a:r>
            <a:r>
              <a:rPr lang="en-US" altLang="ko-KR" sz="1100" b="1" dirty="0"/>
              <a:t>&amp;</a:t>
            </a:r>
            <a:r>
              <a:rPr lang="ko-KR" altLang="en-US" sz="1100" b="1" dirty="0"/>
              <a:t> 분석 </a:t>
            </a:r>
            <a:r>
              <a:rPr lang="en-US" altLang="ko-KR" sz="1100" b="1" dirty="0"/>
              <a:t> </a:t>
            </a:r>
            <a:r>
              <a:rPr lang="ko-KR" altLang="en-US" sz="1100" dirty="0"/>
              <a:t>｜   설계</a:t>
            </a:r>
            <a:r>
              <a:rPr lang="en-US" altLang="ko-KR" sz="1100" dirty="0"/>
              <a:t>  </a:t>
            </a:r>
            <a:r>
              <a:rPr lang="ko-KR" altLang="en-US" sz="1100" dirty="0"/>
              <a:t>｜   구현</a:t>
            </a:r>
            <a:r>
              <a:rPr lang="en-US" altLang="ko-KR" sz="1100" dirty="0"/>
              <a:t>   </a:t>
            </a:r>
            <a:r>
              <a:rPr lang="ko-KR" altLang="en-US" sz="1100" dirty="0"/>
              <a:t>｜   </a:t>
            </a:r>
            <a:r>
              <a:rPr lang="ko-KR" altLang="en-US" sz="1100" dirty="0" err="1"/>
              <a:t>테스팅</a:t>
            </a:r>
            <a:endParaRPr lang="en-US" altLang="ko-KR" sz="11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9333522" y="284308"/>
            <a:ext cx="2543908" cy="3871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</a:rPr>
              <a:t>소프트웨어공학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35572" y="126375"/>
            <a:ext cx="4920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IndianPoker</a:t>
            </a:r>
            <a:r>
              <a:rPr lang="en-US" altLang="ko-KR" sz="3600" b="1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 presentation</a:t>
            </a:r>
            <a:endParaRPr lang="ko-KR" altLang="en-US" sz="36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11485090" y="364411"/>
            <a:ext cx="227037" cy="226899"/>
            <a:chOff x="2198" y="519"/>
            <a:chExt cx="3279" cy="3277"/>
          </a:xfrm>
          <a:solidFill>
            <a:srgbClr val="7F6B60"/>
          </a:solidFill>
        </p:grpSpPr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2198" y="519"/>
              <a:ext cx="2460" cy="2459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201" y="2520"/>
              <a:ext cx="1276" cy="1276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93176" y="144223"/>
            <a:ext cx="1154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로그인 </a:t>
            </a:r>
            <a:r>
              <a:rPr lang="en-US" altLang="ko-KR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: </a:t>
            </a:r>
            <a:r>
              <a:rPr lang="ko-KR" altLang="en-US" sz="800" dirty="0" err="1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소공프렌</a:t>
            </a:r>
            <a:r>
              <a:rPr lang="ko-KR" altLang="en-US" sz="800" dirty="0" err="1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즈</a:t>
            </a:r>
            <a:endParaRPr lang="ko-KR" altLang="en-US" sz="800" b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0" y="6813264"/>
            <a:ext cx="12192000" cy="45719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537804" y="1228923"/>
            <a:ext cx="2480214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요구사항 </a:t>
            </a: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&amp;</a:t>
            </a: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분석</a:t>
            </a: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79" name="Picture 2" descr="C:\Users\yelmi\AndroidStudioProjects\IP_ver3\app\src\main\res\drawable\c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092" y="90910"/>
            <a:ext cx="987280" cy="75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46089" y="2027536"/>
            <a:ext cx="3060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게임 룰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에 관한 요구사항</a:t>
            </a:r>
            <a:endParaRPr lang="ko-KR" altLang="en-US" sz="28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78774" y="2550756"/>
            <a:ext cx="9832767" cy="3323987"/>
          </a:xfrm>
          <a:prstGeom prst="rect">
            <a:avLst/>
          </a:prstGeom>
          <a:noFill/>
        </p:spPr>
        <p:txBody>
          <a:bodyPr wrap="square" lIns="90000" rIns="0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ko-KR" altLang="en-US" sz="28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각 </a:t>
            </a:r>
            <a:r>
              <a:rPr lang="en-US" altLang="ko-KR" sz="28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Player </a:t>
            </a:r>
            <a:r>
              <a:rPr lang="ko-KR" altLang="en-US" sz="28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는</a:t>
            </a:r>
            <a:r>
              <a:rPr lang="en-US" altLang="ko-KR" sz="28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sz="28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자신의 카드를 보지 못한 상황에서 상대의 카드만 보고 점수를 걸어야 한다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게임은 </a:t>
            </a:r>
            <a:r>
              <a:rPr lang="ko-KR" altLang="en-US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총 </a:t>
            </a:r>
            <a:r>
              <a:rPr lang="en-US" altLang="ko-KR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10</a:t>
            </a:r>
            <a:r>
              <a:rPr lang="ko-KR" altLang="en-US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회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의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turn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을 가지며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10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회 이내에 한 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Player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의 </a:t>
            </a:r>
            <a:r>
              <a:rPr lang="ko-KR" altLang="en-US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점수가 </a:t>
            </a:r>
            <a:r>
              <a:rPr lang="en-US" altLang="ko-KR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</a:t>
            </a:r>
            <a:r>
              <a:rPr lang="ko-KR" altLang="en-US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점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이 되거나 게임이 </a:t>
            </a:r>
            <a:r>
              <a:rPr lang="en-US" altLang="ko-KR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10</a:t>
            </a:r>
            <a:r>
              <a:rPr lang="ko-KR" altLang="en-US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회가 끝나면 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게임이 종료된다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게임이 끝나면 각 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Player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들의 이름과 최종점수가 </a:t>
            </a:r>
            <a:r>
              <a:rPr lang="en-US" altLang="ko-KR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Rank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에 업로드 된다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게임의 최종 승리자는 </a:t>
            </a:r>
            <a:r>
              <a:rPr lang="ko-KR" altLang="en-US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이긴 횟수 </a:t>
            </a:r>
            <a:r>
              <a:rPr lang="en-US" altLang="ko-KR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* 10 + </a:t>
            </a:r>
            <a:r>
              <a:rPr lang="ko-KR" altLang="en-US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남은 점수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를 비교해서 더 높은 사람이 된다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</a:p>
        </p:txBody>
      </p:sp>
      <p:sp>
        <p:nvSpPr>
          <p:cNvPr id="16" name="타원 15"/>
          <p:cNvSpPr/>
          <p:nvPr/>
        </p:nvSpPr>
        <p:spPr>
          <a:xfrm>
            <a:off x="86088" y="1450621"/>
            <a:ext cx="360000" cy="36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  <a:latin typeface="+mn-ea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3650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37846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333522" y="284308"/>
            <a:ext cx="2543908" cy="3871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</a:rPr>
              <a:t>소프트웨어공학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35572" y="126375"/>
            <a:ext cx="4920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IndianPoker</a:t>
            </a:r>
            <a:r>
              <a:rPr lang="en-US" altLang="ko-KR" sz="3600" b="1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 presentation</a:t>
            </a:r>
            <a:endParaRPr lang="ko-KR" altLang="en-US" sz="36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11485090" y="364411"/>
            <a:ext cx="227037" cy="226899"/>
            <a:chOff x="2198" y="519"/>
            <a:chExt cx="3279" cy="3277"/>
          </a:xfrm>
          <a:solidFill>
            <a:srgbClr val="7F6B60"/>
          </a:solidFill>
        </p:grpSpPr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2198" y="519"/>
              <a:ext cx="2460" cy="2459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201" y="2520"/>
              <a:ext cx="1276" cy="1276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93176" y="144223"/>
            <a:ext cx="1154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로그인 </a:t>
            </a:r>
            <a:r>
              <a:rPr lang="en-US" altLang="ko-KR" sz="800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: </a:t>
            </a:r>
            <a:r>
              <a:rPr lang="ko-KR" altLang="en-US" sz="800" dirty="0" err="1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소공프렌</a:t>
            </a:r>
            <a:r>
              <a:rPr lang="ko-KR" altLang="en-US" sz="800" dirty="0" err="1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즈</a:t>
            </a:r>
            <a:endParaRPr lang="ko-KR" altLang="en-US" sz="800" b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0" y="6813264"/>
            <a:ext cx="12192000" cy="45719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537804" y="1228923"/>
            <a:ext cx="2480214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요구사항 </a:t>
            </a: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&amp;</a:t>
            </a: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분석</a:t>
            </a: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79" name="Picture 2" descr="C:\Users\yelmi\AndroidStudioProjects\IP_ver3\app\src\main\res\drawable\c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092" y="90910"/>
            <a:ext cx="987280" cy="75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46089" y="2027536"/>
            <a:ext cx="3060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배</a:t>
            </a:r>
            <a:r>
              <a:rPr lang="ko-KR" altLang="en-US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팅 룰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에 관한 요구사항</a:t>
            </a:r>
            <a:endParaRPr lang="ko-KR" altLang="en-US" sz="28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78775" y="2669506"/>
            <a:ext cx="10606315" cy="3539430"/>
          </a:xfrm>
          <a:prstGeom prst="rect">
            <a:avLst/>
          </a:prstGeom>
          <a:noFill/>
        </p:spPr>
        <p:txBody>
          <a:bodyPr wrap="square" lIns="90000" rIns="0" rtlCol="0">
            <a:spAutoFit/>
          </a:bodyPr>
          <a:lstStyle/>
          <a:p>
            <a:pPr marL="457200" indent="-45720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기본 배당 점수는 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10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점부터 시작이며 바로 직전에 걸었던 점수보다 적게 걸 수는 없다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</a:p>
          <a:p>
            <a:pPr marL="457200" indent="-45720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배팅을 할 수 있는 점수는 </a:t>
            </a:r>
            <a:r>
              <a:rPr lang="en-US" altLang="ko-KR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10</a:t>
            </a:r>
            <a:r>
              <a:rPr lang="ko-KR" altLang="en-US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점</a:t>
            </a:r>
            <a:r>
              <a:rPr lang="en-US" altLang="ko-KR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20</a:t>
            </a:r>
            <a:r>
              <a:rPr lang="ko-KR" altLang="en-US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점</a:t>
            </a:r>
            <a:r>
              <a:rPr lang="en-US" altLang="ko-KR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30</a:t>
            </a:r>
            <a:r>
              <a:rPr lang="ko-KR" altLang="en-US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점 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뿐이다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</a:p>
          <a:p>
            <a:pPr marL="457200" indent="-45720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두 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Player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간 배팅점수가 </a:t>
            </a:r>
            <a:r>
              <a:rPr lang="ko-KR" altLang="en-US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같은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경우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한 턴이 </a:t>
            </a:r>
            <a:r>
              <a:rPr lang="ko-KR" altLang="en-US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종료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되며 배팅된 모든 점수는 </a:t>
            </a:r>
            <a:r>
              <a:rPr lang="ko-KR" altLang="en-US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승리자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에게 돌아간다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</a:p>
          <a:p>
            <a:pPr marL="457200" indent="-45720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단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두 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Player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가 </a:t>
            </a:r>
            <a:r>
              <a:rPr lang="ko-KR" altLang="en-US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같은 숫자 카드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를 뽑았을 경우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배팅되었던 점수는 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			    </a:t>
            </a:r>
            <a:r>
              <a:rPr lang="ko-KR" altLang="en-US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다음 턴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의 기본 배팅점수로 넘어간다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</a:p>
          <a:p>
            <a:pPr marL="457200" indent="-45720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한 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Player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가 배팅을 </a:t>
            </a:r>
            <a:r>
              <a:rPr lang="ko-KR" altLang="en-US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포기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할 경우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무조건 </a:t>
            </a:r>
            <a:r>
              <a:rPr lang="ko-KR" altLang="en-US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패배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하게 되며 포기시점까지 배팅된 모든 점수는 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	    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승리자에게 돌아간다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</a:p>
          <a:p>
            <a:pPr marL="457200" indent="-45720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단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포기한</a:t>
            </a:r>
            <a:r>
              <a:rPr lang="en-US" altLang="ko-KR" sz="2800" dirty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Player</a:t>
            </a:r>
            <a:r>
              <a:rPr lang="ko-KR" altLang="en-US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의 카드가 숫자 </a:t>
            </a:r>
            <a:r>
              <a:rPr lang="en-US" altLang="ko-KR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10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일 경우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포기한 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Player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는 </a:t>
            </a:r>
            <a:r>
              <a:rPr lang="en-US" altLang="ko-KR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100</a:t>
            </a:r>
            <a:r>
              <a:rPr lang="ko-KR" altLang="en-US" sz="2800" dirty="0" smtClean="0">
                <a:solidFill>
                  <a:srgbClr val="3F9EA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점</a:t>
            </a:r>
            <a:r>
              <a:rPr lang="ko-KR" altLang="en-US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을 상대에게 </a:t>
            </a:r>
            <a:r>
              <a:rPr lang="ko-KR" altLang="en-US" sz="2800" dirty="0" err="1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주</a:t>
            </a:r>
            <a:r>
              <a:rPr lang="ko-KR" altLang="en-US" sz="2800" dirty="0" err="1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어</a:t>
            </a:r>
            <a:r>
              <a:rPr lang="ko-KR" altLang="en-US" sz="2800" dirty="0" err="1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야한다</a:t>
            </a:r>
            <a:r>
              <a:rPr lang="en-US" altLang="ko-KR" sz="28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</a:p>
        </p:txBody>
      </p:sp>
      <p:sp>
        <p:nvSpPr>
          <p:cNvPr id="17" name="타원 16"/>
          <p:cNvSpPr/>
          <p:nvPr/>
        </p:nvSpPr>
        <p:spPr>
          <a:xfrm>
            <a:off x="86088" y="1450621"/>
            <a:ext cx="360000" cy="36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  <a:latin typeface="+mn-ea"/>
              </a:rPr>
              <a:t>2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0" y="937846"/>
            <a:ext cx="12192000" cy="339969"/>
          </a:xfrm>
          <a:prstGeom prst="rect">
            <a:avLst/>
          </a:prstGeom>
          <a:solidFill>
            <a:srgbClr val="7F6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프로젝트 소개 ｜ </a:t>
            </a:r>
            <a:r>
              <a:rPr lang="ko-KR" altLang="en-US" sz="1100" b="1" dirty="0"/>
              <a:t>요구사항 </a:t>
            </a:r>
            <a:r>
              <a:rPr lang="en-US" altLang="ko-KR" sz="1100" b="1" dirty="0"/>
              <a:t>&amp;</a:t>
            </a:r>
            <a:r>
              <a:rPr lang="ko-KR" altLang="en-US" sz="1100" b="1" dirty="0"/>
              <a:t> 분석 </a:t>
            </a:r>
            <a:r>
              <a:rPr lang="en-US" altLang="ko-KR" sz="1100" b="1" dirty="0"/>
              <a:t> </a:t>
            </a:r>
            <a:r>
              <a:rPr lang="ko-KR" altLang="en-US" sz="1100" dirty="0"/>
              <a:t>｜   설계</a:t>
            </a:r>
            <a:r>
              <a:rPr lang="en-US" altLang="ko-KR" sz="1100" dirty="0"/>
              <a:t>  </a:t>
            </a:r>
            <a:r>
              <a:rPr lang="ko-KR" altLang="en-US" sz="1100" dirty="0"/>
              <a:t>｜   구현</a:t>
            </a:r>
            <a:r>
              <a:rPr lang="en-US" altLang="ko-KR" sz="1100" dirty="0"/>
              <a:t>   </a:t>
            </a:r>
            <a:r>
              <a:rPr lang="ko-KR" altLang="en-US" sz="1100" dirty="0"/>
              <a:t>｜   </a:t>
            </a:r>
            <a:r>
              <a:rPr lang="ko-KR" altLang="en-US" sz="1100" dirty="0" err="1"/>
              <a:t>테스팅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33259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1466</TotalTime>
  <Words>2604</Words>
  <Application>Microsoft Office PowerPoint</Application>
  <PresentationFormat>사용자 지정</PresentationFormat>
  <Paragraphs>659</Paragraphs>
  <Slides>41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41</vt:i4>
      </vt:variant>
    </vt:vector>
  </HeadingPairs>
  <TitlesOfParts>
    <vt:vector size="51" baseType="lpstr">
      <vt:lpstr>굴림</vt:lpstr>
      <vt:lpstr>Arial</vt:lpstr>
      <vt:lpstr>Aharoni</vt:lpstr>
      <vt:lpstr>Wingdings</vt:lpstr>
      <vt:lpstr>야놀자 야체 R</vt:lpstr>
      <vt:lpstr>야놀자 야체 B</vt:lpstr>
      <vt:lpstr>나눔고딕 ExtraBold</vt:lpstr>
      <vt:lpstr>맑은 고딕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seok</dc:creator>
  <cp:lastModifiedBy>윤지영</cp:lastModifiedBy>
  <cp:revision>99</cp:revision>
  <dcterms:created xsi:type="dcterms:W3CDTF">2016-11-23T13:06:37Z</dcterms:created>
  <dcterms:modified xsi:type="dcterms:W3CDTF">2016-11-30T20:34:06Z</dcterms:modified>
</cp:coreProperties>
</file>